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02" r:id="rId2"/>
    <p:sldId id="292" r:id="rId3"/>
    <p:sldId id="304" r:id="rId4"/>
    <p:sldId id="306" r:id="rId5"/>
    <p:sldId id="294" r:id="rId6"/>
    <p:sldId id="305" r:id="rId7"/>
    <p:sldId id="307" r:id="rId8"/>
    <p:sldId id="308" r:id="rId9"/>
    <p:sldId id="309" r:id="rId10"/>
    <p:sldId id="311" r:id="rId11"/>
    <p:sldId id="312" r:id="rId12"/>
    <p:sldId id="313" r:id="rId13"/>
    <p:sldId id="314" r:id="rId14"/>
    <p:sldId id="315" r:id="rId15"/>
    <p:sldId id="295" r:id="rId16"/>
  </p:sldIdLst>
  <p:sldSz cx="9144000" cy="6858000" type="screen4x3"/>
  <p:notesSz cx="6794500" cy="9931400"/>
  <p:embeddedFontLst>
    <p:embeddedFont>
      <p:font typeface="Univers 57 Condensed" pitchFamily="2" charset="0"/>
      <p:regular r:id="rId19"/>
      <p:italic r:id="rId20"/>
    </p:embeddedFont>
    <p:embeddedFont>
      <p:font typeface="Calibri" pitchFamily="34" charset="0"/>
      <p:regular r:id="rId21"/>
      <p:bold r:id="rId22"/>
      <p:italic r:id="rId23"/>
      <p:boldItalic r:id="rId24"/>
    </p:embeddedFont>
    <p:embeddedFont>
      <p:font typeface="ＭＳ Ｐゴシック" pitchFamily="34" charset="-128"/>
      <p:regular r:id="rId25"/>
    </p:embeddedFont>
  </p:embeddedFontLst>
  <p:custShowLst>
    <p:custShow name="Zielgruppenpräsentation 1" id="0">
      <p:sldLst>
        <p:sld r:id="rId5"/>
      </p:sldLst>
    </p:custShow>
  </p:custShow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3D64"/>
    <a:srgbClr val="A7A9AC"/>
    <a:srgbClr val="44AADD"/>
    <a:srgbClr val="60D5FF"/>
    <a:srgbClr val="D6F616"/>
    <a:srgbClr val="EC465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33" autoAdjust="0"/>
    <p:restoredTop sz="86169" autoAdjust="0"/>
  </p:normalViewPr>
  <p:slideViewPr>
    <p:cSldViewPr>
      <p:cViewPr>
        <p:scale>
          <a:sx n="100" d="100"/>
          <a:sy n="100" d="100"/>
        </p:scale>
        <p:origin x="-1860" y="-414"/>
      </p:cViewPr>
      <p:guideLst>
        <p:guide orient="horz" pos="2976"/>
        <p:guide pos="297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3366" y="-108"/>
      </p:cViewPr>
      <p:guideLst>
        <p:guide orient="horz" pos="3128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566" tIns="45783" rIns="91566" bIns="45783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566" tIns="45783" rIns="91566" bIns="45783" rtlCol="0"/>
          <a:lstStyle>
            <a:lvl1pPr algn="r">
              <a:defRPr sz="1200"/>
            </a:lvl1pPr>
          </a:lstStyle>
          <a:p>
            <a:pPr>
              <a:defRPr/>
            </a:pPr>
            <a:fld id="{D7DA1C2E-C45A-4177-9B1F-FD4AEEB5F853}" type="datetimeFigureOut">
              <a:rPr lang="de-DE"/>
              <a:pPr>
                <a:defRPr/>
              </a:pPr>
              <a:t>01.10.2009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566" tIns="45783" rIns="91566" bIns="4578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566" tIns="45783" rIns="91566" bIns="45783" rtlCol="0" anchor="b"/>
          <a:lstStyle>
            <a:lvl1pPr algn="r">
              <a:defRPr sz="1200"/>
            </a:lvl1pPr>
          </a:lstStyle>
          <a:p>
            <a:pPr>
              <a:defRPr/>
            </a:pPr>
            <a:fld id="{254BDFC5-332C-498B-8280-BD46AC344F7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566" tIns="45783" rIns="91566" bIns="45783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566" tIns="45783" rIns="91566" bIns="45783" rtlCol="0"/>
          <a:lstStyle>
            <a:lvl1pPr algn="r">
              <a:defRPr sz="1200"/>
            </a:lvl1pPr>
          </a:lstStyle>
          <a:p>
            <a:pPr>
              <a:defRPr/>
            </a:pPr>
            <a:fld id="{9E6F98F2-E71C-4B66-A39E-4B9F8DB1B9FA}" type="datetimeFigureOut">
              <a:rPr lang="de-DE"/>
              <a:pPr>
                <a:defRPr/>
              </a:pPr>
              <a:t>01.10.2009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6" tIns="45783" rIns="91566" bIns="45783" rtlCol="0" anchor="ctr"/>
          <a:lstStyle/>
          <a:p>
            <a:pPr lvl="0"/>
            <a:endParaRPr lang="de-DE" noProof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566" tIns="45783" rIns="91566" bIns="45783" rtlCol="0">
            <a:normAutofit/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566" tIns="45783" rIns="91566" bIns="4578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566" tIns="45783" rIns="91566" bIns="45783" rtlCol="0" anchor="b"/>
          <a:lstStyle>
            <a:lvl1pPr algn="r">
              <a:defRPr sz="1200"/>
            </a:lvl1pPr>
          </a:lstStyle>
          <a:p>
            <a:pPr>
              <a:defRPr/>
            </a:pPr>
            <a:fld id="{F2AE2841-9C90-4275-8C22-00071AF586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AE2841-9C90-4275-8C22-00071AF58657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2048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7A0F925-4F2F-4BD2-BAFC-0C353AEAAA96}" type="slidenum">
              <a:rPr lang="de-DE" smtClean="0"/>
              <a:pPr/>
              <a:t>3</a:t>
            </a:fld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2150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BE152DB-3132-489F-B763-E496F9AEC613}" type="slidenum">
              <a:rPr lang="de-DE" smtClean="0"/>
              <a:pPr/>
              <a:t>4</a:t>
            </a:fld>
            <a:endParaRPr 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22532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887CD6E-B500-4854-B7B8-ABF00E6FF0A9}" type="slidenum">
              <a:rPr lang="de-DE" smtClean="0"/>
              <a:pPr/>
              <a:t>5</a:t>
            </a:fld>
            <a:endParaRPr 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3FC947C-0EB6-42B3-B92E-132889C1150F}" type="slidenum">
              <a:rPr lang="de-DE" smtClean="0"/>
              <a:pPr/>
              <a:t>6</a:t>
            </a:fld>
            <a:endParaRPr 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2458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B8A4A20-96E8-4D4B-BD2F-6413115BB186}" type="slidenum">
              <a:rPr lang="de-DE" smtClean="0"/>
              <a:pPr/>
              <a:t>7</a:t>
            </a:fld>
            <a:endParaRPr 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2560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8093D4-5413-49D6-9374-114833C0764A}" type="slidenum">
              <a:rPr lang="de-DE" smtClean="0"/>
              <a:pPr/>
              <a:t>8</a:t>
            </a:fld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3473450"/>
            <a:ext cx="3414713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U:\Databay\Layout\Databay_Logo\db_logo.jp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677025" y="280988"/>
            <a:ext cx="2386013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Gerade Verbindung 4"/>
          <p:cNvCxnSpPr/>
          <p:nvPr userDrawn="1"/>
        </p:nvCxnSpPr>
        <p:spPr>
          <a:xfrm>
            <a:off x="1143000" y="1071563"/>
            <a:ext cx="8001000" cy="0"/>
          </a:xfrm>
          <a:prstGeom prst="line">
            <a:avLst/>
          </a:prstGeom>
          <a:ln w="889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 userDrawn="1"/>
        </p:nvCxnSpPr>
        <p:spPr>
          <a:xfrm>
            <a:off x="0" y="1071563"/>
            <a:ext cx="900113" cy="0"/>
          </a:xfrm>
          <a:prstGeom prst="line">
            <a:avLst/>
          </a:prstGeom>
          <a:ln w="889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e 6"/>
          <p:cNvSpPr/>
          <p:nvPr userDrawn="1"/>
        </p:nvSpPr>
        <p:spPr>
          <a:xfrm>
            <a:off x="766763" y="1035050"/>
            <a:ext cx="285750" cy="2143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Ellipse 7"/>
          <p:cNvSpPr/>
          <p:nvPr userDrawn="1"/>
        </p:nvSpPr>
        <p:spPr>
          <a:xfrm>
            <a:off x="1038225" y="1035050"/>
            <a:ext cx="285750" cy="2143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cxnSp>
        <p:nvCxnSpPr>
          <p:cNvPr id="9" name="Gerade Verbindung 8"/>
          <p:cNvCxnSpPr/>
          <p:nvPr userDrawn="1"/>
        </p:nvCxnSpPr>
        <p:spPr>
          <a:xfrm>
            <a:off x="0" y="1192213"/>
            <a:ext cx="9144000" cy="0"/>
          </a:xfrm>
          <a:prstGeom prst="line">
            <a:avLst/>
          </a:prstGeom>
          <a:ln w="190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Inhaltsplatzhalter 13"/>
          <p:cNvSpPr>
            <a:spLocks noGrp="1"/>
          </p:cNvSpPr>
          <p:nvPr>
            <p:ph sz="quarter" idx="13"/>
          </p:nvPr>
        </p:nvSpPr>
        <p:spPr>
          <a:xfrm>
            <a:off x="3071802" y="6357958"/>
            <a:ext cx="3214710" cy="357186"/>
          </a:xfrm>
        </p:spPr>
        <p:txBody>
          <a:bodyPr/>
          <a:lstStyle>
            <a:lvl1pPr>
              <a:buNone/>
              <a:defRPr/>
            </a:lvl1pPr>
            <a:lvl5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12. September 2009</a:t>
            </a: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BD520-A20A-40D9-BC13-9BEECF700A3A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0" y="4286250"/>
            <a:ext cx="7572375" cy="114300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3" name="Rechteck 2"/>
          <p:cNvSpPr/>
          <p:nvPr userDrawn="1"/>
        </p:nvSpPr>
        <p:spPr>
          <a:xfrm>
            <a:off x="7705725" y="4286250"/>
            <a:ext cx="1438275" cy="1143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4" name="Picture 2" descr="U:\Databay\Layout\Databay_Logo\db_logo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47650" y="6086475"/>
            <a:ext cx="3240088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uppieren 20"/>
          <p:cNvGrpSpPr>
            <a:grpSpLocks/>
          </p:cNvGrpSpPr>
          <p:nvPr userDrawn="1"/>
        </p:nvGrpSpPr>
        <p:grpSpPr bwMode="auto">
          <a:xfrm>
            <a:off x="7681913" y="1381125"/>
            <a:ext cx="720725" cy="720725"/>
            <a:chOff x="7286644" y="642918"/>
            <a:chExt cx="720000" cy="720000"/>
          </a:xfrm>
        </p:grpSpPr>
        <p:pic>
          <p:nvPicPr>
            <p:cNvPr id="6" name="Grafik 10" descr="icon_services.gif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304644" y="660918"/>
              <a:ext cx="684000" cy="68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Ellipse 6"/>
            <p:cNvSpPr>
              <a:spLocks noChangeAspect="1"/>
            </p:cNvSpPr>
            <p:nvPr userDrawn="1"/>
          </p:nvSpPr>
          <p:spPr>
            <a:xfrm>
              <a:off x="7286644" y="642918"/>
              <a:ext cx="720000" cy="720000"/>
            </a:xfrm>
            <a:prstGeom prst="ellipse">
              <a:avLst/>
            </a:prstGeom>
            <a:noFill/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</p:grpSp>
      <p:pic>
        <p:nvPicPr>
          <p:cNvPr id="8" name="Grafik 12" descr="icon_lms.gif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7699375" y="2308225"/>
            <a:ext cx="684213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llipse 8"/>
          <p:cNvSpPr>
            <a:spLocks noChangeAspect="1"/>
          </p:cNvSpPr>
          <p:nvPr userDrawn="1"/>
        </p:nvSpPr>
        <p:spPr>
          <a:xfrm>
            <a:off x="7681913" y="2290763"/>
            <a:ext cx="720725" cy="720725"/>
          </a:xfrm>
          <a:prstGeom prst="ellipse">
            <a:avLst/>
          </a:prstGeom>
          <a:noFill/>
          <a:ln w="635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10" name="Grafik 14" descr="icon_cms.gif"/>
          <p:cNvPicPr>
            <a:picLocks noChangeAspect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7699375" y="3219450"/>
            <a:ext cx="684213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Ellipse 10"/>
          <p:cNvSpPr>
            <a:spLocks noChangeAspect="1"/>
          </p:cNvSpPr>
          <p:nvPr userDrawn="1"/>
        </p:nvSpPr>
        <p:spPr>
          <a:xfrm>
            <a:off x="7681913" y="3200400"/>
            <a:ext cx="720725" cy="720725"/>
          </a:xfrm>
          <a:prstGeom prst="ellipse">
            <a:avLst/>
          </a:prstGeom>
          <a:noFill/>
          <a:ln w="635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5214938" y="4411663"/>
            <a:ext cx="2071687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de-DE" sz="1400" b="1" i="1" dirty="0">
                <a:solidFill>
                  <a:schemeClr val="bg1"/>
                </a:solidFill>
                <a:latin typeface="Univers 57 Condensed" pitchFamily="2" charset="0"/>
              </a:rPr>
              <a:t>IT-Dienstleistungen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de-DE" sz="1400" b="1" i="1" dirty="0">
                <a:solidFill>
                  <a:schemeClr val="bg1"/>
                </a:solidFill>
                <a:latin typeface="Univers 57 Condensed" pitchFamily="2" charset="0"/>
              </a:rPr>
              <a:t>E-Learning Systeme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de-DE" sz="1400" b="1" i="1" dirty="0">
                <a:solidFill>
                  <a:schemeClr val="bg1"/>
                </a:solidFill>
                <a:latin typeface="Univers 57 Condensed" pitchFamily="2" charset="0"/>
              </a:rPr>
              <a:t>Content Management</a:t>
            </a:r>
          </a:p>
        </p:txBody>
      </p:sp>
      <p:sp>
        <p:nvSpPr>
          <p:cNvPr id="1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9D83E-4F8D-4D90-964E-A81A0B9A5936}" type="datetime1">
              <a:rPr lang="de-DE"/>
              <a:pPr>
                <a:defRPr/>
              </a:pPr>
              <a:t>01.10.2009</a:t>
            </a:fld>
            <a:endParaRPr lang="de-DE"/>
          </a:p>
        </p:txBody>
      </p:sp>
      <p:sp>
        <p:nvSpPr>
          <p:cNvPr id="1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Philipp Hermanns</a:t>
            </a:r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C9C21-D6BC-43DA-A0C1-5EAF761BB55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F6EA28-7DF2-4F81-9A07-D573C0999D52}" type="datetime1">
              <a:rPr lang="de-DE"/>
              <a:pPr>
                <a:defRPr/>
              </a:pPr>
              <a:t>01.10.2009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AD13BE-0CF2-47C5-B442-1E2CC1C507D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tx1"/>
          </a:solidFill>
          <a:latin typeface="Univers 57 Condensed" pitchFamily="2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Univers 57 Condensed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Univers 57 Condensed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Univers 57 Condensed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Univers 57 Condensed" pitchFamily="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Univers 57 Condensed" pitchFamily="2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Univers 57 Condensed" pitchFamily="2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Univers 57 Condensed" pitchFamily="2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Univers 57 Condensed" pitchFamily="2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Univers 57 Condensed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DF84B6-8904-416B-BB74-32598B34DF42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  <p:sp>
        <p:nvSpPr>
          <p:cNvPr id="4099" name="Textfeld 2"/>
          <p:cNvSpPr txBox="1">
            <a:spLocks noChangeArrowheads="1"/>
          </p:cNvSpPr>
          <p:nvPr/>
        </p:nvSpPr>
        <p:spPr bwMode="auto">
          <a:xfrm>
            <a:off x="1214438" y="2841625"/>
            <a:ext cx="65722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400">
                <a:latin typeface="Univers 57 Condensed" pitchFamily="2" charset="0"/>
              </a:rPr>
              <a:t>Fallbeispiel ILIAS:</a:t>
            </a:r>
            <a:br>
              <a:rPr lang="de-DE" sz="2400">
                <a:latin typeface="Univers 57 Condensed" pitchFamily="2" charset="0"/>
              </a:rPr>
            </a:br>
            <a:r>
              <a:rPr lang="de-DE" sz="2400" b="1">
                <a:latin typeface="Univers 57 Condensed" pitchFamily="2" charset="0"/>
              </a:rPr>
              <a:t>Das Repository-Objekt-Plugin „Centra“</a:t>
            </a:r>
          </a:p>
        </p:txBody>
      </p:sp>
      <p:pic>
        <p:nvPicPr>
          <p:cNvPr id="410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8" y="257175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4DD3BAFE-31FD-4D33-8B18-2DE12DEBCCF3}" type="slidenum">
              <a:rPr lang="de-DE" smtClean="0"/>
              <a:pPr>
                <a:defRPr/>
              </a:pPr>
              <a:t>10</a:t>
            </a:fld>
            <a:endParaRPr lang="de-DE" dirty="0"/>
          </a:p>
        </p:txBody>
      </p:sp>
      <p:pic>
        <p:nvPicPr>
          <p:cNvPr id="13315" name="Picture 2" descr="C:\Users\PHERMA~1\AppData\Local\Temp\4_ilObjCentraVCListGU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16313" y="2062163"/>
            <a:ext cx="2319337" cy="396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3" descr="C:\Users\PHERMA~1\AppData\Local\Temp\3_ilObjCentraVCGU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63" y="1595438"/>
            <a:ext cx="2136775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2" descr="C:\Users\PHERMA~1\AppData\Local\Temp\5_ilObjCentraVCAccess-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25" y="3883025"/>
            <a:ext cx="2193925" cy="210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000125" y="241300"/>
            <a:ext cx="6380163" cy="739775"/>
          </a:xfrm>
          <a:prstGeom prst="rect">
            <a:avLst/>
          </a:prstGeom>
        </p:spPr>
        <p:txBody>
          <a:bodyPr/>
          <a:lstStyle/>
          <a:p>
            <a:pPr defTabSz="865188">
              <a:defRPr/>
            </a:pPr>
            <a:r>
              <a:rPr lang="de-DE" sz="2000" b="1" kern="0" dirty="0">
                <a:latin typeface="Univers 57 Condensed" pitchFamily="2" charset="0"/>
                <a:ea typeface="+mj-ea"/>
                <a:cs typeface="ＭＳ Ｐゴシック" pitchFamily="-107" charset="-128"/>
              </a:rPr>
              <a:t>UML-Diagramme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C0CAF9DC-24F2-41F1-9B1E-1B6E6D45A546}" type="slidenum">
              <a:rPr lang="de-DE" smtClean="0"/>
              <a:pPr>
                <a:defRPr/>
              </a:pPr>
              <a:t>11</a:t>
            </a:fld>
            <a:endParaRPr lang="de-DE" dirty="0"/>
          </a:p>
        </p:txBody>
      </p:sp>
      <p:pic>
        <p:nvPicPr>
          <p:cNvPr id="14339" name="Picture 3" descr="C:\Users\PHERMA~1\AppData\Local\Temp\1_vc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63" y="1500188"/>
            <a:ext cx="6667500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880FE94C-EBC2-4DA8-A887-01328F808D35}" type="slidenum">
              <a:rPr lang="de-DE" smtClean="0"/>
              <a:pPr>
                <a:defRPr/>
              </a:pPr>
              <a:t>12</a:t>
            </a:fld>
            <a:endParaRPr lang="de-DE" dirty="0"/>
          </a:p>
        </p:txBody>
      </p:sp>
      <p:pic>
        <p:nvPicPr>
          <p:cNvPr id="15363" name="Picture 3" descr="C:\Users\PHERMA~1\AppData\Local\Temp\2_inf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1514475"/>
            <a:ext cx="6677025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Inhaltsplatzhalter 1"/>
          <p:cNvSpPr>
            <a:spLocks noGrp="1"/>
          </p:cNvSpPr>
          <p:nvPr>
            <p:ph sz="quarter" idx="13"/>
          </p:nvPr>
        </p:nvSpPr>
        <p:spPr>
          <a:xfrm>
            <a:off x="3071813" y="6357938"/>
            <a:ext cx="3214687" cy="357187"/>
          </a:xfrm>
        </p:spPr>
        <p:txBody>
          <a:bodyPr/>
          <a:lstStyle/>
          <a:p>
            <a:endParaRPr lang="de-DE" smtClean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65755CE6-4AB0-49B5-B809-0D33431DC3AE}" type="slidenum">
              <a:rPr lang="de-DE" smtClean="0"/>
              <a:pPr>
                <a:defRPr/>
              </a:pPr>
              <a:t>13</a:t>
            </a:fld>
            <a:endParaRPr lang="de-DE" dirty="0"/>
          </a:p>
        </p:txBody>
      </p:sp>
      <p:pic>
        <p:nvPicPr>
          <p:cNvPr id="16388" name="Picture 2" descr="C:\Users\PHERMA~1\AppData\Local\Temp\3_properties-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643063"/>
            <a:ext cx="6677025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CD706D07-894F-4D80-A73B-D28A8E8FBE03}" type="slidenum">
              <a:rPr lang="de-DE" smtClean="0"/>
              <a:pPr>
                <a:defRPr/>
              </a:pPr>
              <a:t>14</a:t>
            </a:fld>
            <a:endParaRPr lang="de-DE" dirty="0"/>
          </a:p>
        </p:txBody>
      </p:sp>
      <p:pic>
        <p:nvPicPr>
          <p:cNvPr id="17411" name="Picture 2" descr="C:\Users\PHERMA~1\AppData\Local\Temp\4_involvedusers-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114425"/>
            <a:ext cx="8905875" cy="539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E6F04E0-7026-43ED-AEE8-058666995F04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  <p:sp>
        <p:nvSpPr>
          <p:cNvPr id="18435" name="Textfeld 62"/>
          <p:cNvSpPr txBox="1">
            <a:spLocks noChangeArrowheads="1"/>
          </p:cNvSpPr>
          <p:nvPr/>
        </p:nvSpPr>
        <p:spPr bwMode="auto">
          <a:xfrm>
            <a:off x="714375" y="2571750"/>
            <a:ext cx="81438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4000">
                <a:latin typeface="Univers 57 Condensed" pitchFamily="2" charset="0"/>
              </a:rPr>
              <a:t>Vielen Dank für Ihre Aufmerksamkeit!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0450581B-BD8B-431C-B3B6-B16F7C63C536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  <p:sp>
        <p:nvSpPr>
          <p:cNvPr id="4" name="Abgerundetes Rechteck 3"/>
          <p:cNvSpPr/>
          <p:nvPr/>
        </p:nvSpPr>
        <p:spPr bwMode="auto">
          <a:xfrm>
            <a:off x="4572000" y="3049588"/>
            <a:ext cx="4357688" cy="1511300"/>
          </a:xfrm>
          <a:prstGeom prst="round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grpSp>
        <p:nvGrpSpPr>
          <p:cNvPr id="5124" name="Gruppieren 15"/>
          <p:cNvGrpSpPr>
            <a:grpSpLocks/>
          </p:cNvGrpSpPr>
          <p:nvPr/>
        </p:nvGrpSpPr>
        <p:grpSpPr bwMode="auto">
          <a:xfrm>
            <a:off x="4572000" y="2906713"/>
            <a:ext cx="612775" cy="611187"/>
            <a:chOff x="7000892" y="1643050"/>
            <a:chExt cx="612779" cy="611450"/>
          </a:xfrm>
        </p:grpSpPr>
        <p:sp>
          <p:nvSpPr>
            <p:cNvPr id="6" name="Ellipse 5"/>
            <p:cNvSpPr/>
            <p:nvPr/>
          </p:nvSpPr>
          <p:spPr bwMode="auto">
            <a:xfrm>
              <a:off x="7000892" y="1643050"/>
              <a:ext cx="612779" cy="611450"/>
            </a:xfrm>
            <a:prstGeom prst="ellipse">
              <a:avLst/>
            </a:prstGeom>
            <a:solidFill>
              <a:schemeClr val="bg1"/>
            </a:solidFill>
            <a:ln w="25400" cap="flat" cmpd="sng" algn="ctr">
              <a:solidFill>
                <a:srgbClr val="D1D3D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81788" tIns="40894" rIns="81788" bIns="40894" anchor="ctr"/>
            <a:lstStyle/>
            <a:p>
              <a:pPr defTabSz="817563">
                <a:spcBef>
                  <a:spcPct val="20000"/>
                </a:spcBef>
                <a:defRPr/>
              </a:pPr>
              <a:endParaRPr lang="de-DE" sz="2000">
                <a:solidFill>
                  <a:schemeClr val="tx2"/>
                </a:solidFill>
                <a:latin typeface="+mn-lt"/>
              </a:endParaRPr>
            </a:p>
          </p:txBody>
        </p:sp>
        <p:pic>
          <p:nvPicPr>
            <p:cNvPr id="5151" name="Picture 10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126711" y="1768869"/>
              <a:ext cx="396000" cy="360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Abgerundetes Rechteck 8"/>
          <p:cNvSpPr/>
          <p:nvPr/>
        </p:nvSpPr>
        <p:spPr bwMode="auto">
          <a:xfrm>
            <a:off x="4572000" y="4775200"/>
            <a:ext cx="4357688" cy="1511300"/>
          </a:xfrm>
          <a:prstGeom prst="round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grpSp>
        <p:nvGrpSpPr>
          <p:cNvPr id="5126" name="Gruppieren 25"/>
          <p:cNvGrpSpPr>
            <a:grpSpLocks/>
          </p:cNvGrpSpPr>
          <p:nvPr/>
        </p:nvGrpSpPr>
        <p:grpSpPr bwMode="auto">
          <a:xfrm>
            <a:off x="4572000" y="4632325"/>
            <a:ext cx="612775" cy="611188"/>
            <a:chOff x="7000892" y="1643050"/>
            <a:chExt cx="612779" cy="611451"/>
          </a:xfrm>
        </p:grpSpPr>
        <p:sp>
          <p:nvSpPr>
            <p:cNvPr id="11" name="Ellipse 10"/>
            <p:cNvSpPr/>
            <p:nvPr/>
          </p:nvSpPr>
          <p:spPr bwMode="auto">
            <a:xfrm>
              <a:off x="7000892" y="1643050"/>
              <a:ext cx="612779" cy="611451"/>
            </a:xfrm>
            <a:prstGeom prst="ellipse">
              <a:avLst/>
            </a:prstGeom>
            <a:solidFill>
              <a:schemeClr val="bg1"/>
            </a:solidFill>
            <a:ln w="25400" cap="flat" cmpd="sng" algn="ctr">
              <a:solidFill>
                <a:srgbClr val="D1D3D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81788" tIns="40894" rIns="81788" bIns="40894" anchor="ctr"/>
            <a:lstStyle/>
            <a:p>
              <a:pPr defTabSz="817563">
                <a:spcBef>
                  <a:spcPct val="20000"/>
                </a:spcBef>
                <a:defRPr/>
              </a:pPr>
              <a:endParaRPr lang="de-DE" sz="2000">
                <a:solidFill>
                  <a:schemeClr val="tx2"/>
                </a:solidFill>
                <a:latin typeface="+mn-lt"/>
              </a:endParaRPr>
            </a:p>
          </p:txBody>
        </p:sp>
        <p:pic>
          <p:nvPicPr>
            <p:cNvPr id="5149" name="Picture 10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126711" y="1768869"/>
              <a:ext cx="396000" cy="360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Abgerundetes Rechteck 13"/>
          <p:cNvSpPr/>
          <p:nvPr/>
        </p:nvSpPr>
        <p:spPr bwMode="auto">
          <a:xfrm>
            <a:off x="4572000" y="1323975"/>
            <a:ext cx="4357688" cy="1512888"/>
          </a:xfrm>
          <a:prstGeom prst="round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5128" name="Textfeld 20"/>
          <p:cNvSpPr txBox="1">
            <a:spLocks noChangeArrowheads="1"/>
          </p:cNvSpPr>
          <p:nvPr/>
        </p:nvSpPr>
        <p:spPr bwMode="auto">
          <a:xfrm rot="-5400000">
            <a:off x="4654550" y="1876426"/>
            <a:ext cx="1520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8900" lvl="1" indent="-88900"/>
            <a:r>
              <a:rPr lang="de-DE" sz="2000" b="1">
                <a:latin typeface="Univers 57 Condensed" pitchFamily="2" charset="0"/>
              </a:rPr>
              <a:t>E-Learning</a:t>
            </a:r>
          </a:p>
        </p:txBody>
      </p:sp>
      <p:sp>
        <p:nvSpPr>
          <p:cNvPr id="5129" name="Textfeld 20"/>
          <p:cNvSpPr txBox="1">
            <a:spLocks noChangeArrowheads="1"/>
          </p:cNvSpPr>
          <p:nvPr/>
        </p:nvSpPr>
        <p:spPr bwMode="auto">
          <a:xfrm rot="-5400000">
            <a:off x="4654550" y="3600451"/>
            <a:ext cx="1520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8900" lvl="1" indent="-88900"/>
            <a:r>
              <a:rPr lang="de-DE" sz="2000" b="1">
                <a:latin typeface="Univers 57 Condensed" pitchFamily="2" charset="0"/>
              </a:rPr>
              <a:t>CMS&amp;Web</a:t>
            </a:r>
          </a:p>
        </p:txBody>
      </p:sp>
      <p:sp>
        <p:nvSpPr>
          <p:cNvPr id="5130" name="Textfeld 20"/>
          <p:cNvSpPr txBox="1">
            <a:spLocks noChangeArrowheads="1"/>
          </p:cNvSpPr>
          <p:nvPr/>
        </p:nvSpPr>
        <p:spPr bwMode="auto">
          <a:xfrm rot="-5400000">
            <a:off x="4629150" y="5300663"/>
            <a:ext cx="1571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8900" lvl="1" indent="-88900"/>
            <a:r>
              <a:rPr lang="de-DE" sz="2000" b="1">
                <a:latin typeface="Univers 57 Condensed" pitchFamily="2" charset="0"/>
              </a:rPr>
              <a:t>IT-Services</a:t>
            </a:r>
          </a:p>
        </p:txBody>
      </p:sp>
      <p:sp>
        <p:nvSpPr>
          <p:cNvPr id="5131" name="Textfeld 64"/>
          <p:cNvSpPr txBox="1">
            <a:spLocks noChangeArrowheads="1"/>
          </p:cNvSpPr>
          <p:nvPr/>
        </p:nvSpPr>
        <p:spPr bwMode="auto">
          <a:xfrm>
            <a:off x="5572125" y="1408113"/>
            <a:ext cx="3357563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9388" indent="-179388">
              <a:buFont typeface="Arial" charset="0"/>
              <a:buChar char="•"/>
            </a:pPr>
            <a:r>
              <a:rPr lang="de-DE" sz="1200">
                <a:solidFill>
                  <a:schemeClr val="bg1"/>
                </a:solidFill>
                <a:latin typeface="Univers 57 Condensed" pitchFamily="2" charset="0"/>
              </a:rPr>
              <a:t>Fullservice-Dienstleistungen für ILIAS</a:t>
            </a:r>
          </a:p>
          <a:p>
            <a:pPr marL="358775" lvl="1" indent="-179388">
              <a:buFont typeface="Arial" charset="0"/>
              <a:buChar char="•"/>
            </a:pPr>
            <a:r>
              <a:rPr lang="de-DE" sz="1200">
                <a:solidFill>
                  <a:schemeClr val="bg1"/>
                </a:solidFill>
                <a:latin typeface="Univers 57 Condensed" pitchFamily="2" charset="0"/>
              </a:rPr>
              <a:t>Installation </a:t>
            </a:r>
          </a:p>
          <a:p>
            <a:pPr marL="358775" lvl="1" indent="-179388">
              <a:buFont typeface="Arial" charset="0"/>
              <a:buChar char="•"/>
            </a:pPr>
            <a:r>
              <a:rPr lang="de-DE" sz="1200">
                <a:solidFill>
                  <a:schemeClr val="bg1"/>
                </a:solidFill>
                <a:latin typeface="Univers 57 Condensed" pitchFamily="2" charset="0"/>
              </a:rPr>
              <a:t>ILIASdev: kundenindividuelle Anpassungs- und Erweiterungsentwicklung </a:t>
            </a:r>
          </a:p>
          <a:p>
            <a:pPr marL="358775" lvl="1" indent="-179388">
              <a:buFont typeface="Arial" charset="0"/>
              <a:buChar char="•"/>
            </a:pPr>
            <a:r>
              <a:rPr lang="de-DE" sz="1200">
                <a:solidFill>
                  <a:schemeClr val="bg1"/>
                </a:solidFill>
                <a:latin typeface="Univers 57 Condensed" pitchFamily="2" charset="0"/>
              </a:rPr>
              <a:t>ILIASasp: Hosting, Security, Backup, Update,</a:t>
            </a:r>
            <a:br>
              <a:rPr lang="de-DE" sz="1200">
                <a:solidFill>
                  <a:schemeClr val="bg1"/>
                </a:solidFill>
                <a:latin typeface="Univers 57 Condensed" pitchFamily="2" charset="0"/>
              </a:rPr>
            </a:br>
            <a:r>
              <a:rPr lang="de-DE" sz="1200">
                <a:solidFill>
                  <a:schemeClr val="bg1"/>
                </a:solidFill>
                <a:latin typeface="Univers 57 Condensed" pitchFamily="2" charset="0"/>
              </a:rPr>
              <a:t>technischer Support </a:t>
            </a:r>
          </a:p>
        </p:txBody>
      </p:sp>
      <p:sp>
        <p:nvSpPr>
          <p:cNvPr id="5132" name="Textfeld 65"/>
          <p:cNvSpPr txBox="1">
            <a:spLocks noChangeArrowheads="1"/>
          </p:cNvSpPr>
          <p:nvPr/>
        </p:nvSpPr>
        <p:spPr bwMode="auto">
          <a:xfrm>
            <a:off x="5572125" y="3133725"/>
            <a:ext cx="3357563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9388" indent="-179388">
              <a:buFont typeface="Arial" charset="0"/>
              <a:buChar char="•"/>
            </a:pPr>
            <a:r>
              <a:rPr lang="de-DE" sz="1200">
                <a:solidFill>
                  <a:schemeClr val="bg1"/>
                </a:solidFill>
                <a:latin typeface="Univers 57 Condensed" pitchFamily="2" charset="0"/>
              </a:rPr>
              <a:t>Selbstentwickeltes Content-Management-System „MAXcms“ dient als Framework für Anwendungsentwicklung</a:t>
            </a:r>
          </a:p>
          <a:p>
            <a:pPr marL="179388" indent="-179388">
              <a:buFont typeface="Arial" charset="0"/>
              <a:buChar char="•"/>
            </a:pPr>
            <a:r>
              <a:rPr lang="de-DE" sz="1200">
                <a:solidFill>
                  <a:schemeClr val="bg1"/>
                </a:solidFill>
                <a:latin typeface="Univers 57 Condensed" pitchFamily="2" charset="0"/>
              </a:rPr>
              <a:t>kompatibel zu ILIAS</a:t>
            </a:r>
          </a:p>
          <a:p>
            <a:pPr marL="179388" indent="-179388">
              <a:buFont typeface="Arial" charset="0"/>
              <a:buChar char="•"/>
            </a:pPr>
            <a:r>
              <a:rPr lang="de-DE" sz="1200">
                <a:solidFill>
                  <a:schemeClr val="bg1"/>
                </a:solidFill>
                <a:latin typeface="Univers 57 Condensed" pitchFamily="2" charset="0"/>
              </a:rPr>
              <a:t>Webportale und Onlineshops</a:t>
            </a:r>
          </a:p>
          <a:p>
            <a:pPr marL="179388" indent="-179388">
              <a:buFont typeface="Arial" charset="0"/>
              <a:buChar char="•"/>
            </a:pPr>
            <a:r>
              <a:rPr lang="de-DE" sz="1200">
                <a:solidFill>
                  <a:schemeClr val="bg1"/>
                </a:solidFill>
                <a:latin typeface="Univers 57 Condensed" pitchFamily="2" charset="0"/>
              </a:rPr>
              <a:t>Datenbanken</a:t>
            </a:r>
          </a:p>
          <a:p>
            <a:pPr marL="179388" indent="-179388">
              <a:buFont typeface="Arial" charset="0"/>
              <a:buChar char="•"/>
            </a:pPr>
            <a:r>
              <a:rPr lang="de-DE" sz="1200">
                <a:solidFill>
                  <a:schemeClr val="bg1"/>
                </a:solidFill>
                <a:latin typeface="Univers 57 Condensed" pitchFamily="2" charset="0"/>
              </a:rPr>
              <a:t>ergänzende Module (Newsletter etc.)</a:t>
            </a:r>
          </a:p>
        </p:txBody>
      </p:sp>
      <p:sp>
        <p:nvSpPr>
          <p:cNvPr id="5133" name="Textfeld 66"/>
          <p:cNvSpPr txBox="1">
            <a:spLocks noChangeArrowheads="1"/>
          </p:cNvSpPr>
          <p:nvPr/>
        </p:nvSpPr>
        <p:spPr bwMode="auto">
          <a:xfrm>
            <a:off x="5572125" y="4859338"/>
            <a:ext cx="33575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9388" indent="-179388">
              <a:buFont typeface="Arial" charset="0"/>
              <a:buChar char="•"/>
            </a:pPr>
            <a:r>
              <a:rPr lang="de-DE" sz="1200">
                <a:solidFill>
                  <a:schemeClr val="bg1"/>
                </a:solidFill>
                <a:latin typeface="Univers 57 Condensed" pitchFamily="2" charset="0"/>
              </a:rPr>
              <a:t>Consulting (Planung, Realisierung sowie Betreuung von IT-Projekten im Betrieb)</a:t>
            </a:r>
          </a:p>
          <a:p>
            <a:pPr marL="179388" indent="-179388">
              <a:buFont typeface="Arial" charset="0"/>
              <a:buChar char="•"/>
            </a:pPr>
            <a:r>
              <a:rPr lang="de-DE" sz="1200">
                <a:solidFill>
                  <a:schemeClr val="bg1"/>
                </a:solidFill>
                <a:latin typeface="Univers 57 Condensed" pitchFamily="2" charset="0"/>
              </a:rPr>
              <a:t>IT-Sicherheit (Firewall, Intrusion Detection System, VPN, Zertifikate, Netzwerke)</a:t>
            </a:r>
          </a:p>
          <a:p>
            <a:pPr marL="179388" indent="-179388">
              <a:buFont typeface="Arial" charset="0"/>
              <a:buChar char="•"/>
            </a:pPr>
            <a:r>
              <a:rPr lang="de-DE" sz="1200">
                <a:solidFill>
                  <a:schemeClr val="bg1"/>
                </a:solidFill>
                <a:latin typeface="Univers 57 Condensed" pitchFamily="2" charset="0"/>
              </a:rPr>
              <a:t>Fernwartung und –betreuung ihrer </a:t>
            </a:r>
          </a:p>
          <a:p>
            <a:pPr marL="179388" indent="-179388">
              <a:buFont typeface="Arial" charset="0"/>
              <a:buChar char="•"/>
            </a:pPr>
            <a:r>
              <a:rPr lang="de-DE" sz="1200">
                <a:solidFill>
                  <a:schemeClr val="bg1"/>
                </a:solidFill>
                <a:latin typeface="Univers 57 Condensed" pitchFamily="2" charset="0"/>
              </a:rPr>
              <a:t>Webhosting auf Servern im Databay Datacenter</a:t>
            </a: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>
          <a:xfrm>
            <a:off x="252413" y="1295400"/>
            <a:ext cx="4143375" cy="4465638"/>
          </a:xfrm>
          <a:prstGeom prst="rect">
            <a:avLst/>
          </a:prstGeom>
        </p:spPr>
        <p:txBody>
          <a:bodyPr/>
          <a:lstStyle/>
          <a:p>
            <a:pPr marL="180975" indent="-180975" defTabSz="865188">
              <a:lnSpc>
                <a:spcPct val="150000"/>
              </a:lnSpc>
              <a:spcBef>
                <a:spcPct val="40000"/>
              </a:spcBef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Gründung im Juni 2000</a:t>
            </a:r>
          </a:p>
          <a:p>
            <a:pPr marL="180975" indent="-180975" defTabSz="865188">
              <a:lnSpc>
                <a:spcPct val="150000"/>
              </a:lnSpc>
              <a:spcBef>
                <a:spcPct val="40000"/>
              </a:spcBef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Dienstleistungen in den Bereichen E-Learning, Content Management und IT-Services</a:t>
            </a:r>
          </a:p>
          <a:p>
            <a:pPr marL="180975" indent="-180975" defTabSz="865188">
              <a:lnSpc>
                <a:spcPct val="150000"/>
              </a:lnSpc>
              <a:spcBef>
                <a:spcPct val="40000"/>
              </a:spcBef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Kooperationspartner des ILIAS Open Source Projekts seit 2002. Seither kontinuierlich an der Weiterentwicklung der Plattform mit beteiligt.</a:t>
            </a:r>
          </a:p>
          <a:p>
            <a:pPr marL="180975" indent="-180975" defTabSz="865188">
              <a:lnSpc>
                <a:spcPct val="150000"/>
              </a:lnSpc>
              <a:spcBef>
                <a:spcPct val="40000"/>
              </a:spcBef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Entwicklung eines eigenen Content Management Systems „</a:t>
            </a:r>
            <a:r>
              <a:rPr lang="de-DE" sz="1200" kern="0" dirty="0" err="1">
                <a:latin typeface="Univers 57 Condensed" pitchFamily="2" charset="0"/>
                <a:cs typeface="ＭＳ Ｐゴシック" pitchFamily="-107" charset="-128"/>
              </a:rPr>
              <a:t>MAXcms</a:t>
            </a: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“</a:t>
            </a:r>
          </a:p>
          <a:p>
            <a:pPr marL="180975" indent="-180975" defTabSz="865188">
              <a:lnSpc>
                <a:spcPct val="150000"/>
              </a:lnSpc>
              <a:spcBef>
                <a:spcPct val="40000"/>
              </a:spcBef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Unser Ziel:</a:t>
            </a:r>
            <a:b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</a:br>
            <a:r>
              <a:rPr lang="de-DE" sz="1200" kern="0" dirty="0">
                <a:latin typeface="Univers 57 Condensed" pitchFamily="2" charset="0"/>
              </a:rPr>
              <a:t>Wir erfüllen Kundenwünsche durch innovative und kundenindividuelle IT-Lösungen auf Open Source Basis.</a:t>
            </a: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977900" y="241300"/>
            <a:ext cx="6380163" cy="739775"/>
          </a:xfrm>
          <a:prstGeom prst="rect">
            <a:avLst/>
          </a:prstGeom>
        </p:spPr>
        <p:txBody>
          <a:bodyPr/>
          <a:lstStyle/>
          <a:p>
            <a:pPr defTabSz="865188">
              <a:defRPr/>
            </a:pPr>
            <a:r>
              <a:rPr lang="de-DE" sz="2000" b="1" kern="0" dirty="0">
                <a:latin typeface="Univers 57 Condensed" pitchFamily="2" charset="0"/>
                <a:ea typeface="+mj-ea"/>
                <a:cs typeface="ＭＳ Ｐゴシック" pitchFamily="-107" charset="-128"/>
              </a:rPr>
              <a:t>Databay - Unternehmen und Dienstleistungen</a:t>
            </a:r>
          </a:p>
        </p:txBody>
      </p:sp>
      <p:sp>
        <p:nvSpPr>
          <p:cNvPr id="38" name="Ellipse 37"/>
          <p:cNvSpPr/>
          <p:nvPr/>
        </p:nvSpPr>
        <p:spPr>
          <a:xfrm>
            <a:off x="4591050" y="1223963"/>
            <a:ext cx="571500" cy="571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5137" name="Grafik 35" descr="icon_services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72013" y="1285875"/>
            <a:ext cx="4286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Ellipse 15"/>
          <p:cNvSpPr/>
          <p:nvPr/>
        </p:nvSpPr>
        <p:spPr bwMode="auto">
          <a:xfrm>
            <a:off x="4572000" y="1181100"/>
            <a:ext cx="612775" cy="612775"/>
          </a:xfrm>
          <a:prstGeom prst="ellipse">
            <a:avLst/>
          </a:prstGeom>
          <a:noFill/>
          <a:ln w="25400" cap="flat" cmpd="sng" algn="ctr">
            <a:solidFill>
              <a:srgbClr val="D1D3D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81788" tIns="40894" rIns="81788" bIns="40894" anchor="ctr"/>
          <a:lstStyle/>
          <a:p>
            <a:pPr defTabSz="817563">
              <a:spcBef>
                <a:spcPct val="20000"/>
              </a:spcBef>
              <a:defRPr/>
            </a:pPr>
            <a:endParaRPr lang="de-DE" sz="2000">
              <a:solidFill>
                <a:schemeClr val="tx2"/>
              </a:solidFill>
              <a:latin typeface="+mn-lt"/>
            </a:endParaRPr>
          </a:p>
        </p:txBody>
      </p:sp>
      <p:grpSp>
        <p:nvGrpSpPr>
          <p:cNvPr id="5139" name="Gruppieren 46"/>
          <p:cNvGrpSpPr>
            <a:grpSpLocks/>
          </p:cNvGrpSpPr>
          <p:nvPr/>
        </p:nvGrpSpPr>
        <p:grpSpPr bwMode="auto">
          <a:xfrm>
            <a:off x="4562475" y="4581525"/>
            <a:ext cx="684213" cy="684213"/>
            <a:chOff x="3214678" y="5280768"/>
            <a:chExt cx="756000" cy="756000"/>
          </a:xfrm>
        </p:grpSpPr>
        <p:sp>
          <p:nvSpPr>
            <p:cNvPr id="40" name="Ellipse 39"/>
            <p:cNvSpPr>
              <a:spLocks noChangeAspect="1"/>
            </p:cNvSpPr>
            <p:nvPr/>
          </p:nvSpPr>
          <p:spPr>
            <a:xfrm>
              <a:off x="3214678" y="5280768"/>
              <a:ext cx="756000" cy="756000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pic>
          <p:nvPicPr>
            <p:cNvPr id="5147" name="Grafik 38" descr="icon_services.gif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40678" y="5406768"/>
              <a:ext cx="504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140" name="Gruppieren 47"/>
          <p:cNvGrpSpPr>
            <a:grpSpLocks/>
          </p:cNvGrpSpPr>
          <p:nvPr/>
        </p:nvGrpSpPr>
        <p:grpSpPr bwMode="auto">
          <a:xfrm>
            <a:off x="4562475" y="1143000"/>
            <a:ext cx="684213" cy="684213"/>
            <a:chOff x="1785918" y="5143512"/>
            <a:chExt cx="756000" cy="756000"/>
          </a:xfrm>
        </p:grpSpPr>
        <p:sp>
          <p:nvSpPr>
            <p:cNvPr id="44" name="Ellipse 43"/>
            <p:cNvSpPr>
              <a:spLocks noChangeAspect="1"/>
            </p:cNvSpPr>
            <p:nvPr/>
          </p:nvSpPr>
          <p:spPr>
            <a:xfrm>
              <a:off x="1785918" y="5143512"/>
              <a:ext cx="756000" cy="756000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pic>
          <p:nvPicPr>
            <p:cNvPr id="5145" name="Grafik 41" descr="icon_lms.gif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911918" y="5269512"/>
              <a:ext cx="504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141" name="Gruppieren 48"/>
          <p:cNvGrpSpPr>
            <a:grpSpLocks/>
          </p:cNvGrpSpPr>
          <p:nvPr/>
        </p:nvGrpSpPr>
        <p:grpSpPr bwMode="auto">
          <a:xfrm>
            <a:off x="4562475" y="2860675"/>
            <a:ext cx="684213" cy="684213"/>
            <a:chOff x="642910" y="5143512"/>
            <a:chExt cx="756000" cy="756000"/>
          </a:xfrm>
        </p:grpSpPr>
        <p:sp>
          <p:nvSpPr>
            <p:cNvPr id="45" name="Ellipse 44"/>
            <p:cNvSpPr>
              <a:spLocks noChangeAspect="1"/>
            </p:cNvSpPr>
            <p:nvPr/>
          </p:nvSpPr>
          <p:spPr>
            <a:xfrm>
              <a:off x="642910" y="5143512"/>
              <a:ext cx="756000" cy="756000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pic>
          <p:nvPicPr>
            <p:cNvPr id="5143" name="Grafik 42" descr="icon_cms.gif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68910" y="5269512"/>
              <a:ext cx="504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/>
          <p:nvPr/>
        </p:nvSpPr>
        <p:spPr>
          <a:xfrm>
            <a:off x="561975" y="1776413"/>
            <a:ext cx="3867150" cy="4662487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EFA28066-EBA6-4F29-8940-5CD4B9AC68EA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000125" y="241300"/>
            <a:ext cx="6380163" cy="739775"/>
          </a:xfrm>
          <a:prstGeom prst="rect">
            <a:avLst/>
          </a:prstGeom>
        </p:spPr>
        <p:txBody>
          <a:bodyPr/>
          <a:lstStyle/>
          <a:p>
            <a:pPr defTabSz="865188">
              <a:defRPr/>
            </a:pPr>
            <a:r>
              <a:rPr lang="de-DE" sz="2000" b="1" kern="0" dirty="0">
                <a:latin typeface="Univers 57 Condensed" pitchFamily="2" charset="0"/>
                <a:ea typeface="+mj-ea"/>
                <a:cs typeface="ＭＳ Ｐゴシック" pitchFamily="-107" charset="-128"/>
              </a:rPr>
              <a:t>Was ist </a:t>
            </a:r>
            <a:r>
              <a:rPr lang="de-DE" sz="2000" b="1" kern="0" dirty="0" err="1">
                <a:latin typeface="Univers 57 Condensed" pitchFamily="2" charset="0"/>
                <a:ea typeface="+mj-ea"/>
                <a:cs typeface="ＭＳ Ｐゴシック" pitchFamily="-107" charset="-128"/>
              </a:rPr>
              <a:t>Centra</a:t>
            </a:r>
            <a:r>
              <a:rPr lang="de-DE" sz="2000" b="1" kern="0" dirty="0">
                <a:latin typeface="Univers 57 Condensed" pitchFamily="2" charset="0"/>
                <a:ea typeface="+mj-ea"/>
                <a:cs typeface="ＭＳ Ｐゴシック" pitchFamily="-107" charset="-128"/>
              </a:rPr>
              <a:t>?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42938" y="1928813"/>
            <a:ext cx="3000375" cy="3500437"/>
          </a:xfrm>
          <a:prstGeom prst="rect">
            <a:avLst/>
          </a:prstGeom>
          <a:noFill/>
        </p:spPr>
        <p:txBody>
          <a:bodyPr/>
          <a:lstStyle/>
          <a:p>
            <a:pPr marL="180975" indent="-180975" defTabSz="865188">
              <a:spcBef>
                <a:spcPts val="0"/>
              </a:spcBef>
              <a:spcAft>
                <a:spcPts val="600"/>
              </a:spcAft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imitiert reale Klassenräume für Schulung, Vortrag oder Meeting</a:t>
            </a:r>
          </a:p>
          <a:p>
            <a:pPr marL="180975" indent="-180975" defTabSz="865188">
              <a:spcBef>
                <a:spcPts val="0"/>
              </a:spcBef>
              <a:spcAft>
                <a:spcPts val="600"/>
              </a:spcAft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Voice, Video, Text und Grafik (bspw. Präsentationen); </a:t>
            </a:r>
            <a:r>
              <a:rPr lang="de-DE" sz="1200" kern="0" dirty="0" err="1">
                <a:latin typeface="Univers 57 Condensed" pitchFamily="2" charset="0"/>
                <a:cs typeface="ＭＳ Ｐゴシック" pitchFamily="-107" charset="-128"/>
              </a:rPr>
              <a:t>Application</a:t>
            </a: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 Sharing</a:t>
            </a:r>
          </a:p>
          <a:p>
            <a:pPr marL="180975" indent="-180975" defTabSz="865188">
              <a:spcBef>
                <a:spcPts val="0"/>
              </a:spcBef>
              <a:spcAft>
                <a:spcPts val="600"/>
              </a:spcAft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Moderator u. Co-Moderatoren + bis zu 500 User</a:t>
            </a:r>
          </a:p>
          <a:p>
            <a:pPr marL="180975" indent="-180975" defTabSz="865188">
              <a:spcBef>
                <a:spcPts val="0"/>
              </a:spcBef>
              <a:spcAft>
                <a:spcPts val="600"/>
              </a:spcAft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Login über das Internet</a:t>
            </a:r>
          </a:p>
          <a:p>
            <a:pPr marL="180975" indent="-180975" defTabSz="865188">
              <a:spcBef>
                <a:spcPts val="0"/>
              </a:spcBef>
              <a:spcAft>
                <a:spcPts val="600"/>
              </a:spcAft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Funktionalitäten wie Klatschen, Hand heben o.ä. sind integriert</a:t>
            </a:r>
          </a:p>
          <a:p>
            <a:pPr marL="180975" indent="-180975" defTabSz="865188">
              <a:spcBef>
                <a:spcPts val="0"/>
              </a:spcBef>
              <a:spcAft>
                <a:spcPts val="600"/>
              </a:spcAft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Reporting und Evaluation </a:t>
            </a:r>
          </a:p>
          <a:p>
            <a:pPr marL="180975" indent="-180975" defTabSz="865188">
              <a:spcBef>
                <a:spcPts val="0"/>
              </a:spcBef>
              <a:spcAft>
                <a:spcPts val="600"/>
              </a:spcAft>
              <a:buClr>
                <a:srgbClr val="D22E2E"/>
              </a:buClr>
              <a:buSzPct val="125000"/>
              <a:defRPr/>
            </a:pPr>
            <a:endParaRPr lang="de-DE" sz="1200" kern="0" dirty="0">
              <a:latin typeface="Univers 57 Condensed" pitchFamily="2" charset="0"/>
              <a:cs typeface="ＭＳ Ｐゴシック" pitchFamily="-107" charset="-128"/>
            </a:endParaRPr>
          </a:p>
          <a:p>
            <a:pPr marL="180975" indent="-180975" defTabSz="865188">
              <a:spcBef>
                <a:spcPts val="0"/>
              </a:spcBef>
              <a:spcAft>
                <a:spcPts val="0"/>
              </a:spcAft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endParaRPr lang="de-DE" sz="1200" kern="0" dirty="0">
              <a:latin typeface="Univers 57 Condensed" pitchFamily="2" charset="0"/>
              <a:cs typeface="ＭＳ Ｐゴシック" pitchFamily="-107" charset="-128"/>
            </a:endParaRPr>
          </a:p>
          <a:p>
            <a:pPr marL="180975" indent="-180975" defTabSz="865188">
              <a:spcBef>
                <a:spcPts val="600"/>
              </a:spcBef>
              <a:spcAft>
                <a:spcPts val="600"/>
              </a:spcAft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endParaRPr lang="de-DE" sz="1200" kern="0" dirty="0">
              <a:latin typeface="Univers 57 Condensed" pitchFamily="2" charset="0"/>
              <a:cs typeface="ＭＳ Ｐゴシック" pitchFamily="-107" charset="-128"/>
            </a:endParaRPr>
          </a:p>
          <a:p>
            <a:pPr marL="180975" indent="-180975" defTabSz="865188">
              <a:spcBef>
                <a:spcPct val="40000"/>
              </a:spcBef>
              <a:buClr>
                <a:srgbClr val="D22E2E"/>
              </a:buClr>
              <a:buSzPct val="125000"/>
              <a:defRPr/>
            </a:pPr>
            <a:endParaRPr lang="de-DE" sz="1200" kern="0" dirty="0">
              <a:latin typeface="Univers 57 Condensed" pitchFamily="2" charset="0"/>
              <a:cs typeface="ＭＳ Ｐゴシック" pitchFamily="-107" charset="-128"/>
            </a:endParaRPr>
          </a:p>
          <a:p>
            <a:pPr marL="180975" indent="-180975" defTabSz="865188">
              <a:spcBef>
                <a:spcPct val="40000"/>
              </a:spcBef>
              <a:buClr>
                <a:srgbClr val="D22E2E"/>
              </a:buClr>
              <a:buSzPct val="125000"/>
              <a:defRPr/>
            </a:pPr>
            <a:endParaRPr lang="de-DE" sz="1200" kern="0" dirty="0">
              <a:latin typeface="Univers 57 Condensed" pitchFamily="2" charset="0"/>
              <a:cs typeface="ＭＳ Ｐゴシック" pitchFamily="-107" charset="-128"/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561975" y="1266825"/>
            <a:ext cx="3867150" cy="5619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879475" y="1404938"/>
            <a:ext cx="3232150" cy="285750"/>
          </a:xfrm>
          <a:prstGeom prst="rect">
            <a:avLst/>
          </a:prstGeom>
          <a:noFill/>
        </p:spPr>
        <p:txBody>
          <a:bodyPr/>
          <a:lstStyle/>
          <a:p>
            <a:pPr marL="180975" indent="-180975" algn="ctr" defTabSz="865188">
              <a:spcBef>
                <a:spcPct val="40000"/>
              </a:spcBef>
              <a:buClr>
                <a:srgbClr val="D22E2E"/>
              </a:buClr>
              <a:buSzPct val="125000"/>
              <a:defRPr/>
            </a:pPr>
            <a:r>
              <a:rPr lang="de-DE" kern="0" dirty="0" err="1">
                <a:solidFill>
                  <a:schemeClr val="bg1"/>
                </a:solidFill>
                <a:latin typeface="Univers 57 Condensed" pitchFamily="2" charset="0"/>
                <a:cs typeface="ＭＳ Ｐゴシック" pitchFamily="-107" charset="-128"/>
              </a:rPr>
              <a:t>Centra</a:t>
            </a:r>
            <a:r>
              <a:rPr lang="de-DE" kern="0" dirty="0">
                <a:solidFill>
                  <a:schemeClr val="bg1"/>
                </a:solidFill>
                <a:latin typeface="Univers 57 Condensed" pitchFamily="2" charset="0"/>
                <a:cs typeface="ＭＳ Ｐゴシック" pitchFamily="-107" charset="-128"/>
              </a:rPr>
              <a:t> Virtual </a:t>
            </a:r>
            <a:r>
              <a:rPr lang="de-DE" kern="0" dirty="0" err="1">
                <a:solidFill>
                  <a:schemeClr val="bg1"/>
                </a:solidFill>
                <a:latin typeface="Univers 57 Condensed" pitchFamily="2" charset="0"/>
                <a:cs typeface="ＭＳ Ｐゴシック" pitchFamily="-107" charset="-128"/>
              </a:rPr>
              <a:t>Classroom</a:t>
            </a:r>
            <a:endParaRPr lang="de-DE" kern="0" dirty="0">
              <a:solidFill>
                <a:schemeClr val="bg1"/>
              </a:solidFill>
              <a:latin typeface="Univers 57 Condensed" pitchFamily="2" charset="0"/>
              <a:cs typeface="ＭＳ Ｐゴシック" pitchFamily="-107" charset="-128"/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4714875" y="1776413"/>
            <a:ext cx="3867150" cy="4662487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4795838" y="1928813"/>
            <a:ext cx="3000375" cy="3500437"/>
          </a:xfrm>
          <a:prstGeom prst="rect">
            <a:avLst/>
          </a:prstGeom>
          <a:noFill/>
        </p:spPr>
        <p:txBody>
          <a:bodyPr/>
          <a:lstStyle/>
          <a:p>
            <a:pPr marL="180975" indent="-180975" defTabSz="865188">
              <a:spcBef>
                <a:spcPts val="0"/>
              </a:spcBef>
              <a:spcAft>
                <a:spcPts val="600"/>
              </a:spcAft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Integration von </a:t>
            </a:r>
            <a:r>
              <a:rPr lang="de-DE" sz="1200" kern="0" dirty="0" err="1">
                <a:latin typeface="Univers 57 Condensed" pitchFamily="2" charset="0"/>
                <a:cs typeface="ＭＳ Ｐゴシック" pitchFamily="-107" charset="-128"/>
              </a:rPr>
              <a:t>Centra</a:t>
            </a: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 über das Web Services API-</a:t>
            </a:r>
            <a:r>
              <a:rPr lang="de-DE" sz="1200" kern="0" dirty="0" err="1">
                <a:latin typeface="Univers 57 Condensed" pitchFamily="2" charset="0"/>
                <a:cs typeface="ＭＳ Ｐゴシック" pitchFamily="-107" charset="-128"/>
              </a:rPr>
              <a:t>Toolkit</a:t>
            </a: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 in LMS, Webportale o.ä. möglich </a:t>
            </a:r>
          </a:p>
          <a:p>
            <a:pPr marL="180975" indent="-180975" defTabSz="865188">
              <a:spcBef>
                <a:spcPts val="0"/>
              </a:spcBef>
              <a:spcAft>
                <a:spcPts val="600"/>
              </a:spcAft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Verknüpfung von </a:t>
            </a:r>
            <a:r>
              <a:rPr lang="de-DE" sz="1200" kern="0" dirty="0" err="1">
                <a:latin typeface="Univers 57 Condensed" pitchFamily="2" charset="0"/>
                <a:cs typeface="ＭＳ Ｐゴシック" pitchFamily="-107" charset="-128"/>
              </a:rPr>
              <a:t>Centra</a:t>
            </a: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 in verschiedenen Intensitäten, von reiner SSO-Verknüpfung bis zur Steuerung zentraler Funktionen von </a:t>
            </a:r>
            <a:r>
              <a:rPr lang="de-DE" sz="1200" kern="0" dirty="0" err="1">
                <a:latin typeface="Univers 57 Condensed" pitchFamily="2" charset="0"/>
                <a:cs typeface="ＭＳ Ｐゴシック" pitchFamily="-107" charset="-128"/>
              </a:rPr>
              <a:t>Centra</a:t>
            </a: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 möglich</a:t>
            </a:r>
          </a:p>
          <a:p>
            <a:pPr marL="180975" indent="-180975" defTabSz="865188">
              <a:spcBef>
                <a:spcPts val="0"/>
              </a:spcBef>
              <a:spcAft>
                <a:spcPts val="600"/>
              </a:spcAft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Kommunikation anderer Systeme mit </a:t>
            </a:r>
            <a:r>
              <a:rPr lang="de-DE" sz="1200" kern="0" dirty="0" err="1">
                <a:latin typeface="Univers 57 Condensed" pitchFamily="2" charset="0"/>
                <a:cs typeface="ＭＳ Ｐゴシック" pitchFamily="-107" charset="-128"/>
              </a:rPr>
              <a:t>Centra</a:t>
            </a: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 ist XML-basiert</a:t>
            </a:r>
          </a:p>
          <a:p>
            <a:pPr marL="180975" indent="-180975" defTabSz="865188">
              <a:spcBef>
                <a:spcPts val="0"/>
              </a:spcBef>
              <a:spcAft>
                <a:spcPts val="600"/>
              </a:spcAft>
              <a:buClr>
                <a:srgbClr val="D22E2E"/>
              </a:buClr>
              <a:buSzPct val="125000"/>
              <a:defRPr/>
            </a:pPr>
            <a:endParaRPr lang="de-DE" sz="1200" kern="0" dirty="0">
              <a:latin typeface="Univers 57 Condensed" pitchFamily="2" charset="0"/>
              <a:cs typeface="ＭＳ Ｐゴシック" pitchFamily="-107" charset="-128"/>
            </a:endParaRPr>
          </a:p>
          <a:p>
            <a:pPr marL="180975" indent="-180975" defTabSz="865188">
              <a:spcBef>
                <a:spcPts val="0"/>
              </a:spcBef>
              <a:spcAft>
                <a:spcPts val="0"/>
              </a:spcAft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endParaRPr lang="de-DE" sz="1200" kern="0" dirty="0">
              <a:latin typeface="Univers 57 Condensed" pitchFamily="2" charset="0"/>
              <a:cs typeface="ＭＳ Ｐゴシック" pitchFamily="-107" charset="-128"/>
            </a:endParaRPr>
          </a:p>
          <a:p>
            <a:pPr marL="180975" indent="-180975" defTabSz="865188">
              <a:spcBef>
                <a:spcPts val="600"/>
              </a:spcBef>
              <a:spcAft>
                <a:spcPts val="600"/>
              </a:spcAft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endParaRPr lang="de-DE" sz="1200" kern="0" dirty="0">
              <a:latin typeface="Univers 57 Condensed" pitchFamily="2" charset="0"/>
              <a:cs typeface="ＭＳ Ｐゴシック" pitchFamily="-107" charset="-128"/>
            </a:endParaRPr>
          </a:p>
          <a:p>
            <a:pPr marL="180975" indent="-180975" defTabSz="865188">
              <a:spcBef>
                <a:spcPct val="40000"/>
              </a:spcBef>
              <a:buClr>
                <a:srgbClr val="D22E2E"/>
              </a:buClr>
              <a:buSzPct val="125000"/>
              <a:defRPr/>
            </a:pPr>
            <a:endParaRPr lang="de-DE" sz="1200" kern="0" dirty="0">
              <a:latin typeface="Univers 57 Condensed" pitchFamily="2" charset="0"/>
              <a:cs typeface="ＭＳ Ｐゴシック" pitchFamily="-107" charset="-128"/>
            </a:endParaRPr>
          </a:p>
          <a:p>
            <a:pPr marL="180975" indent="-180975" defTabSz="865188">
              <a:spcBef>
                <a:spcPct val="40000"/>
              </a:spcBef>
              <a:buClr>
                <a:srgbClr val="D22E2E"/>
              </a:buClr>
              <a:buSzPct val="125000"/>
              <a:defRPr/>
            </a:pPr>
            <a:endParaRPr lang="de-DE" sz="1200" kern="0" dirty="0">
              <a:latin typeface="Univers 57 Condensed" pitchFamily="2" charset="0"/>
              <a:cs typeface="ＭＳ Ｐゴシック" pitchFamily="-107" charset="-128"/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4714875" y="1266825"/>
            <a:ext cx="3867150" cy="5619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>
          <a:xfrm>
            <a:off x="5032375" y="1414463"/>
            <a:ext cx="3232150" cy="285750"/>
          </a:xfrm>
          <a:prstGeom prst="rect">
            <a:avLst/>
          </a:prstGeom>
          <a:noFill/>
        </p:spPr>
        <p:txBody>
          <a:bodyPr/>
          <a:lstStyle/>
          <a:p>
            <a:pPr marL="180975" indent="-180975" algn="ctr" defTabSz="865188">
              <a:spcBef>
                <a:spcPct val="40000"/>
              </a:spcBef>
              <a:buClr>
                <a:srgbClr val="D22E2E"/>
              </a:buClr>
              <a:buSzPct val="125000"/>
              <a:defRPr/>
            </a:pPr>
            <a:r>
              <a:rPr lang="de-DE" kern="0" dirty="0" err="1">
                <a:solidFill>
                  <a:schemeClr val="bg1"/>
                </a:solidFill>
                <a:latin typeface="Univers 57 Condensed" pitchFamily="2" charset="0"/>
                <a:cs typeface="ＭＳ Ｐゴシック" pitchFamily="-107" charset="-128"/>
              </a:rPr>
              <a:t>Centra</a:t>
            </a:r>
            <a:r>
              <a:rPr lang="de-DE" kern="0" dirty="0">
                <a:solidFill>
                  <a:schemeClr val="bg1"/>
                </a:solidFill>
                <a:latin typeface="Univers 57 Condensed" pitchFamily="2" charset="0"/>
                <a:cs typeface="ＭＳ Ｐゴシック" pitchFamily="-107" charset="-128"/>
              </a:rPr>
              <a:t>-Schnittstelle</a:t>
            </a:r>
          </a:p>
        </p:txBody>
      </p:sp>
      <p:pic>
        <p:nvPicPr>
          <p:cNvPr id="6156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72025" y="5867400"/>
            <a:ext cx="18145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7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" y="5867400"/>
            <a:ext cx="181451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lussdiagramm: Magnetplattenspeicher 78"/>
          <p:cNvSpPr/>
          <p:nvPr/>
        </p:nvSpPr>
        <p:spPr>
          <a:xfrm rot="5400000">
            <a:off x="5101432" y="5114131"/>
            <a:ext cx="227012" cy="428625"/>
          </a:xfrm>
          <a:prstGeom prst="flowChartMagneticDisk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0D09216B-1D96-4C2C-A21F-0AC022307ACB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  <p:pic>
        <p:nvPicPr>
          <p:cNvPr id="7172" name="Grafik 3" descr="icon_lernende.gif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3863" y="3317875"/>
            <a:ext cx="93662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Rectangle 2"/>
          <p:cNvSpPr txBox="1">
            <a:spLocks noChangeArrowheads="1"/>
          </p:cNvSpPr>
          <p:nvPr/>
        </p:nvSpPr>
        <p:spPr>
          <a:xfrm>
            <a:off x="1000125" y="241300"/>
            <a:ext cx="6380163" cy="739775"/>
          </a:xfrm>
          <a:prstGeom prst="rect">
            <a:avLst/>
          </a:prstGeom>
        </p:spPr>
        <p:txBody>
          <a:bodyPr/>
          <a:lstStyle/>
          <a:p>
            <a:pPr defTabSz="865188">
              <a:defRPr/>
            </a:pPr>
            <a:r>
              <a:rPr lang="de-DE" sz="2000" b="1" kern="0" dirty="0">
                <a:latin typeface="Univers 57 Condensed" pitchFamily="2" charset="0"/>
                <a:ea typeface="+mj-ea"/>
                <a:cs typeface="ＭＳ Ｐゴシック" pitchFamily="-107" charset="-128"/>
              </a:rPr>
              <a:t>Die </a:t>
            </a:r>
            <a:r>
              <a:rPr lang="de-DE" sz="2000" b="1" kern="0" dirty="0" err="1">
                <a:latin typeface="Univers 57 Condensed" pitchFamily="2" charset="0"/>
                <a:ea typeface="+mj-ea"/>
                <a:cs typeface="ＭＳ Ｐゴシック" pitchFamily="-107" charset="-128"/>
              </a:rPr>
              <a:t>Plugin</a:t>
            </a:r>
            <a:r>
              <a:rPr lang="de-DE" sz="2000" b="1" kern="0" dirty="0">
                <a:latin typeface="Univers 57 Condensed" pitchFamily="2" charset="0"/>
                <a:ea typeface="+mj-ea"/>
                <a:cs typeface="ＭＳ Ｐゴシック" pitchFamily="-107" charset="-128"/>
              </a:rPr>
              <a:t>-Schnittstelle systematisch</a:t>
            </a:r>
          </a:p>
        </p:txBody>
      </p:sp>
      <p:sp>
        <p:nvSpPr>
          <p:cNvPr id="37" name="Abgerundetes Rechteck 36"/>
          <p:cNvSpPr>
            <a:spLocks noChangeAspect="1"/>
          </p:cNvSpPr>
          <p:nvPr/>
        </p:nvSpPr>
        <p:spPr bwMode="auto">
          <a:xfrm>
            <a:off x="3143250" y="4781550"/>
            <a:ext cx="115888" cy="109537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24" name="Flussdiagramm: Magnetplattenspeicher 23"/>
          <p:cNvSpPr/>
          <p:nvPr/>
        </p:nvSpPr>
        <p:spPr>
          <a:xfrm>
            <a:off x="4410075" y="5162550"/>
            <a:ext cx="747713" cy="828675"/>
          </a:xfrm>
          <a:prstGeom prst="flowChartMagneticDisk">
            <a:avLst/>
          </a:prstGeom>
          <a:solidFill>
            <a:srgbClr val="A7A9A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7176" name="Textfeld 64"/>
          <p:cNvSpPr txBox="1">
            <a:spLocks noChangeArrowheads="1"/>
          </p:cNvSpPr>
          <p:nvPr/>
        </p:nvSpPr>
        <p:spPr bwMode="auto">
          <a:xfrm>
            <a:off x="4322763" y="5434013"/>
            <a:ext cx="9302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1588" algn="ctr"/>
            <a:r>
              <a:rPr lang="de-DE" sz="1200">
                <a:solidFill>
                  <a:schemeClr val="bg1"/>
                </a:solidFill>
                <a:latin typeface="Univers 57 Condensed" pitchFamily="2" charset="0"/>
              </a:rPr>
              <a:t>Centra Webserver</a:t>
            </a:r>
          </a:p>
        </p:txBody>
      </p:sp>
      <p:cxnSp>
        <p:nvCxnSpPr>
          <p:cNvPr id="27" name="Form 26"/>
          <p:cNvCxnSpPr>
            <a:stCxn id="7172" idx="2"/>
            <a:endCxn id="24" idx="2"/>
          </p:cNvCxnSpPr>
          <p:nvPr/>
        </p:nvCxnSpPr>
        <p:spPr>
          <a:xfrm rot="16200000" flipH="1">
            <a:off x="2624931" y="3791744"/>
            <a:ext cx="1322388" cy="2247900"/>
          </a:xfrm>
          <a:prstGeom prst="curved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3"/>
          <p:cNvSpPr txBox="1">
            <a:spLocks noChangeArrowheads="1"/>
          </p:cNvSpPr>
          <p:nvPr/>
        </p:nvSpPr>
        <p:spPr>
          <a:xfrm>
            <a:off x="2605088" y="4429125"/>
            <a:ext cx="1214437" cy="357188"/>
          </a:xfrm>
          <a:prstGeom prst="rect">
            <a:avLst/>
          </a:prstGeom>
        </p:spPr>
        <p:txBody>
          <a:bodyPr/>
          <a:lstStyle/>
          <a:p>
            <a:pPr marL="180975" indent="-180975" defTabSz="865188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22E2E"/>
              </a:buClr>
              <a:buSzPct val="125000"/>
              <a:defRPr/>
            </a:pP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User Interface 1</a:t>
            </a:r>
          </a:p>
          <a:p>
            <a:pPr marL="180975" indent="-180975" defTabSz="865188">
              <a:spcBef>
                <a:spcPct val="40000"/>
              </a:spcBef>
              <a:buClr>
                <a:srgbClr val="D22E2E"/>
              </a:buClr>
              <a:buSzPct val="125000"/>
              <a:defRPr/>
            </a:pPr>
            <a:endParaRPr lang="de-DE" sz="1200" kern="0" dirty="0">
              <a:latin typeface="Univers 57 Condensed" pitchFamily="2" charset="0"/>
              <a:cs typeface="ＭＳ Ｐゴシック" pitchFamily="-107" charset="-128"/>
            </a:endParaRPr>
          </a:p>
        </p:txBody>
      </p:sp>
      <p:sp>
        <p:nvSpPr>
          <p:cNvPr id="31" name="Rectangle 3"/>
          <p:cNvSpPr txBox="1">
            <a:spLocks noChangeArrowheads="1"/>
          </p:cNvSpPr>
          <p:nvPr/>
        </p:nvSpPr>
        <p:spPr>
          <a:xfrm>
            <a:off x="5072063" y="4595813"/>
            <a:ext cx="2428875" cy="357187"/>
          </a:xfrm>
          <a:prstGeom prst="rect">
            <a:avLst/>
          </a:prstGeom>
        </p:spPr>
        <p:txBody>
          <a:bodyPr/>
          <a:lstStyle/>
          <a:p>
            <a:pPr defTabSz="865188">
              <a:spcBef>
                <a:spcPts val="600"/>
              </a:spcBef>
              <a:spcAft>
                <a:spcPts val="600"/>
              </a:spcAft>
              <a:buClr>
                <a:srgbClr val="D22E2E"/>
              </a:buClr>
              <a:buSzPct val="125000"/>
              <a:defRPr/>
            </a:pPr>
            <a:r>
              <a:rPr lang="de-DE" sz="1200" kern="0" dirty="0" err="1">
                <a:latin typeface="Univers 57 Condensed" pitchFamily="2" charset="0"/>
                <a:cs typeface="ＭＳ Ｐゴシック" pitchFamily="-107" charset="-128"/>
              </a:rPr>
              <a:t>Application</a:t>
            </a: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 </a:t>
            </a:r>
            <a:b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</a:b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Programming</a:t>
            </a:r>
            <a:b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</a:b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Interface</a:t>
            </a:r>
          </a:p>
          <a:p>
            <a:pPr marL="180975" indent="-180975" defTabSz="865188">
              <a:spcBef>
                <a:spcPct val="40000"/>
              </a:spcBef>
              <a:buClr>
                <a:srgbClr val="D22E2E"/>
              </a:buClr>
              <a:buSzPct val="125000"/>
              <a:defRPr/>
            </a:pPr>
            <a:endParaRPr lang="de-DE" sz="1200" kern="0" dirty="0">
              <a:latin typeface="Univers 57 Condensed" pitchFamily="2" charset="0"/>
              <a:cs typeface="ＭＳ Ｐゴシック" pitchFamily="-107" charset="-128"/>
            </a:endParaRPr>
          </a:p>
        </p:txBody>
      </p:sp>
      <p:sp>
        <p:nvSpPr>
          <p:cNvPr id="32" name="Flussdiagramm: Magnetplattenspeicher 31"/>
          <p:cNvSpPr/>
          <p:nvPr/>
        </p:nvSpPr>
        <p:spPr>
          <a:xfrm rot="5400000">
            <a:off x="5100638" y="2001837"/>
            <a:ext cx="228600" cy="428625"/>
          </a:xfrm>
          <a:prstGeom prst="flowChartMagneticDisk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33" name="Rectangle 3"/>
          <p:cNvSpPr txBox="1">
            <a:spLocks noChangeArrowheads="1"/>
          </p:cNvSpPr>
          <p:nvPr/>
        </p:nvSpPr>
        <p:spPr>
          <a:xfrm>
            <a:off x="5072063" y="2357438"/>
            <a:ext cx="1571625" cy="357187"/>
          </a:xfrm>
          <a:prstGeom prst="rect">
            <a:avLst/>
          </a:prstGeom>
        </p:spPr>
        <p:txBody>
          <a:bodyPr/>
          <a:lstStyle/>
          <a:p>
            <a:pPr defTabSz="865188">
              <a:spcBef>
                <a:spcPts val="600"/>
              </a:spcBef>
              <a:spcAft>
                <a:spcPts val="600"/>
              </a:spcAft>
              <a:buClr>
                <a:srgbClr val="D22E2E"/>
              </a:buClr>
              <a:buSzPct val="125000"/>
              <a:defRPr/>
            </a:pPr>
            <a:r>
              <a:rPr lang="de-DE" sz="1200" kern="0" dirty="0" err="1">
                <a:latin typeface="Univers 57 Condensed" pitchFamily="2" charset="0"/>
                <a:cs typeface="ＭＳ Ｐゴシック" pitchFamily="-107" charset="-128"/>
              </a:rPr>
              <a:t>Plugin</a:t>
            </a: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-Schnittstelle</a:t>
            </a:r>
          </a:p>
          <a:p>
            <a:pPr marL="180975" indent="-180975" defTabSz="865188">
              <a:spcBef>
                <a:spcPct val="40000"/>
              </a:spcBef>
              <a:buClr>
                <a:srgbClr val="D22E2E"/>
              </a:buClr>
              <a:buSzPct val="125000"/>
              <a:defRPr/>
            </a:pPr>
            <a:endParaRPr lang="de-DE" sz="1200" kern="0" dirty="0">
              <a:latin typeface="Univers 57 Condensed" pitchFamily="2" charset="0"/>
              <a:cs typeface="ＭＳ Ｐゴシック" pitchFamily="-107" charset="-128"/>
            </a:endParaRPr>
          </a:p>
        </p:txBody>
      </p:sp>
      <p:sp>
        <p:nvSpPr>
          <p:cNvPr id="34" name="Abgerundetes Rechteck 33"/>
          <p:cNvSpPr>
            <a:spLocks noChangeAspect="1"/>
          </p:cNvSpPr>
          <p:nvPr/>
        </p:nvSpPr>
        <p:spPr bwMode="auto">
          <a:xfrm>
            <a:off x="6858000" y="3286125"/>
            <a:ext cx="1571625" cy="100012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cxnSp>
        <p:nvCxnSpPr>
          <p:cNvPr id="49" name="Gekrümmte Verbindung 48"/>
          <p:cNvCxnSpPr>
            <a:stCxn id="34" idx="2"/>
          </p:cNvCxnSpPr>
          <p:nvPr/>
        </p:nvCxnSpPr>
        <p:spPr>
          <a:xfrm rot="5400000">
            <a:off x="6041232" y="3688556"/>
            <a:ext cx="1004888" cy="2200275"/>
          </a:xfrm>
          <a:prstGeom prst="curvedConnector2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feld 64"/>
          <p:cNvSpPr txBox="1">
            <a:spLocks noChangeArrowheads="1"/>
          </p:cNvSpPr>
          <p:nvPr/>
        </p:nvSpPr>
        <p:spPr bwMode="auto">
          <a:xfrm>
            <a:off x="7000875" y="3370263"/>
            <a:ext cx="135731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1588"/>
            <a:r>
              <a:rPr lang="de-DE" sz="1200">
                <a:latin typeface="Univers 57 Condensed" pitchFamily="2" charset="0"/>
              </a:rPr>
              <a:t>Neues User Interface,als Plugin in ILIAS integriert</a:t>
            </a:r>
          </a:p>
        </p:txBody>
      </p:sp>
      <p:cxnSp>
        <p:nvCxnSpPr>
          <p:cNvPr id="53" name="Gekrümmte Verbindung 52"/>
          <p:cNvCxnSpPr>
            <a:stCxn id="7172" idx="0"/>
            <a:endCxn id="20482" idx="1"/>
          </p:cNvCxnSpPr>
          <p:nvPr/>
        </p:nvCxnSpPr>
        <p:spPr>
          <a:xfrm rot="5400000" flipH="1" flipV="1">
            <a:off x="2624932" y="1516856"/>
            <a:ext cx="1338262" cy="2263775"/>
          </a:xfrm>
          <a:prstGeom prst="curvedConnector2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5950" y="1601788"/>
            <a:ext cx="7239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3" name="Gekrümmte Verbindung 48"/>
          <p:cNvCxnSpPr>
            <a:stCxn id="32" idx="1"/>
            <a:endCxn id="34" idx="0"/>
          </p:cNvCxnSpPr>
          <p:nvPr/>
        </p:nvCxnSpPr>
        <p:spPr>
          <a:xfrm>
            <a:off x="5429250" y="2216150"/>
            <a:ext cx="2214563" cy="1069975"/>
          </a:xfrm>
          <a:prstGeom prst="curvedConnector2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krümmte Verbindung 52"/>
          <p:cNvCxnSpPr>
            <a:stCxn id="20482" idx="3"/>
            <a:endCxn id="34" idx="0"/>
          </p:cNvCxnSpPr>
          <p:nvPr/>
        </p:nvCxnSpPr>
        <p:spPr>
          <a:xfrm>
            <a:off x="5149850" y="1979613"/>
            <a:ext cx="2493963" cy="1306512"/>
          </a:xfrm>
          <a:prstGeom prst="curvedConnector2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Gekrümmte Verbindung 52"/>
          <p:cNvCxnSpPr>
            <a:stCxn id="34" idx="2"/>
            <a:endCxn id="24" idx="4"/>
          </p:cNvCxnSpPr>
          <p:nvPr/>
        </p:nvCxnSpPr>
        <p:spPr>
          <a:xfrm rot="5400000">
            <a:off x="5755482" y="3688556"/>
            <a:ext cx="1290638" cy="2486025"/>
          </a:xfrm>
          <a:prstGeom prst="curvedConnector2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3"/>
          <p:cNvSpPr txBox="1">
            <a:spLocks noChangeArrowheads="1"/>
          </p:cNvSpPr>
          <p:nvPr/>
        </p:nvSpPr>
        <p:spPr>
          <a:xfrm>
            <a:off x="714375" y="5357813"/>
            <a:ext cx="2333625" cy="771525"/>
          </a:xfrm>
          <a:prstGeom prst="rect">
            <a:avLst/>
          </a:prstGeom>
        </p:spPr>
        <p:txBody>
          <a:bodyPr/>
          <a:lstStyle/>
          <a:p>
            <a:pPr defTabSz="865188">
              <a:spcBef>
                <a:spcPts val="0"/>
              </a:spcBef>
              <a:buClr>
                <a:srgbClr val="D22E2E"/>
              </a:buClr>
              <a:buSzPct val="125000"/>
              <a:defRPr/>
            </a:pP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Direkte Verbindung eines Users </a:t>
            </a:r>
            <a:b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</a:b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über das von </a:t>
            </a:r>
            <a:r>
              <a:rPr lang="de-DE" sz="1200" kern="0" dirty="0" err="1">
                <a:latin typeface="Univers 57 Condensed" pitchFamily="2" charset="0"/>
                <a:cs typeface="ＭＳ Ｐゴシック" pitchFamily="-107" charset="-128"/>
              </a:rPr>
              <a:t>Centra</a:t>
            </a: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 zur Verfügung</a:t>
            </a:r>
            <a:b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</a:b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 gestellte User-Interface</a:t>
            </a:r>
          </a:p>
          <a:p>
            <a:pPr marL="180975" indent="-180975" defTabSz="865188">
              <a:lnSpc>
                <a:spcPct val="150000"/>
              </a:lnSpc>
              <a:spcBef>
                <a:spcPct val="40000"/>
              </a:spcBef>
              <a:buClr>
                <a:srgbClr val="D22E2E"/>
              </a:buClr>
              <a:buSzPct val="125000"/>
              <a:defRPr/>
            </a:pPr>
            <a:endParaRPr lang="de-DE" sz="1200" kern="0" dirty="0">
              <a:latin typeface="Univers 57 Condensed" pitchFamily="2" charset="0"/>
              <a:cs typeface="ＭＳ Ｐゴシック" pitchFamily="-107" charset="-128"/>
            </a:endParaRPr>
          </a:p>
          <a:p>
            <a:pPr marL="180975" indent="-180975" defTabSz="865188">
              <a:spcBef>
                <a:spcPct val="40000"/>
              </a:spcBef>
              <a:buClr>
                <a:srgbClr val="D22E2E"/>
              </a:buClr>
              <a:buSzPct val="125000"/>
              <a:defRPr/>
            </a:pPr>
            <a:endParaRPr lang="de-DE" sz="1200" kern="0" dirty="0">
              <a:latin typeface="Univers 57 Condensed" pitchFamily="2" charset="0"/>
              <a:cs typeface="ＭＳ Ｐゴシック" pitchFamily="-107" charset="-128"/>
            </a:endParaRPr>
          </a:p>
        </p:txBody>
      </p:sp>
      <p:sp>
        <p:nvSpPr>
          <p:cNvPr id="88" name="Rectangle 3"/>
          <p:cNvSpPr txBox="1">
            <a:spLocks noChangeArrowheads="1"/>
          </p:cNvSpPr>
          <p:nvPr/>
        </p:nvSpPr>
        <p:spPr>
          <a:xfrm>
            <a:off x="3071813" y="2643188"/>
            <a:ext cx="2767012" cy="357187"/>
          </a:xfrm>
          <a:prstGeom prst="rect">
            <a:avLst/>
          </a:prstGeom>
        </p:spPr>
        <p:txBody>
          <a:bodyPr/>
          <a:lstStyle/>
          <a:p>
            <a:pPr marL="180975" indent="-180975" defTabSz="865188">
              <a:spcBef>
                <a:spcPct val="40000"/>
              </a:spcBef>
              <a:buClr>
                <a:srgbClr val="D22E2E"/>
              </a:buClr>
              <a:buSzPct val="125000"/>
              <a:defRPr/>
            </a:pP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Integration von </a:t>
            </a:r>
            <a:r>
              <a:rPr lang="de-DE" sz="1200" kern="0" dirty="0" err="1">
                <a:latin typeface="Univers 57 Condensed" pitchFamily="2" charset="0"/>
                <a:cs typeface="ＭＳ Ｐゴシック" pitchFamily="-107" charset="-128"/>
              </a:rPr>
              <a:t>Centra</a:t>
            </a: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 in ILIAS gewünscht</a:t>
            </a:r>
          </a:p>
        </p:txBody>
      </p:sp>
      <p:sp>
        <p:nvSpPr>
          <p:cNvPr id="89" name="Rectangle 3"/>
          <p:cNvSpPr txBox="1">
            <a:spLocks noChangeArrowheads="1"/>
          </p:cNvSpPr>
          <p:nvPr/>
        </p:nvSpPr>
        <p:spPr>
          <a:xfrm>
            <a:off x="3071813" y="2643188"/>
            <a:ext cx="2767012" cy="714375"/>
          </a:xfrm>
          <a:prstGeom prst="rect">
            <a:avLst/>
          </a:prstGeom>
        </p:spPr>
        <p:txBody>
          <a:bodyPr/>
          <a:lstStyle/>
          <a:p>
            <a:pPr defTabSz="865188">
              <a:spcBef>
                <a:spcPct val="40000"/>
              </a:spcBef>
              <a:buClr>
                <a:srgbClr val="D22E2E"/>
              </a:buClr>
              <a:buSzPct val="125000"/>
              <a:tabLst>
                <a:tab pos="0" algn="l"/>
              </a:tabLst>
              <a:defRPr/>
            </a:pP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Integration erfolgt über die </a:t>
            </a:r>
            <a:r>
              <a:rPr lang="de-DE" sz="1200" kern="0" dirty="0" err="1">
                <a:latin typeface="Univers 57 Condensed" pitchFamily="2" charset="0"/>
                <a:cs typeface="ＭＳ Ｐゴシック" pitchFamily="-107" charset="-128"/>
              </a:rPr>
              <a:t>Plugin</a:t>
            </a: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-Schnittstelle von ILIAS und gemäß der Anforderungen der API von </a:t>
            </a:r>
            <a:r>
              <a:rPr lang="de-DE" sz="1200" kern="0" dirty="0" err="1">
                <a:latin typeface="Univers 57 Condensed" pitchFamily="2" charset="0"/>
                <a:cs typeface="ＭＳ Ｐゴシック" pitchFamily="-107" charset="-128"/>
              </a:rPr>
              <a:t>Centra</a:t>
            </a:r>
            <a:endParaRPr lang="de-DE" sz="1200" kern="0" dirty="0">
              <a:latin typeface="Univers 57 Condensed" pitchFamily="2" charset="0"/>
              <a:cs typeface="ＭＳ Ｐゴシック" pitchFamily="-107" charset="-128"/>
            </a:endParaRPr>
          </a:p>
        </p:txBody>
      </p:sp>
      <p:sp>
        <p:nvSpPr>
          <p:cNvPr id="90" name="Rectangle 3"/>
          <p:cNvSpPr txBox="1">
            <a:spLocks noChangeArrowheads="1"/>
          </p:cNvSpPr>
          <p:nvPr/>
        </p:nvSpPr>
        <p:spPr>
          <a:xfrm>
            <a:off x="3071813" y="2643188"/>
            <a:ext cx="2767012" cy="714375"/>
          </a:xfrm>
          <a:prstGeom prst="rect">
            <a:avLst/>
          </a:prstGeom>
        </p:spPr>
        <p:txBody>
          <a:bodyPr/>
          <a:lstStyle/>
          <a:p>
            <a:pPr defTabSz="865188">
              <a:spcBef>
                <a:spcPts val="0"/>
              </a:spcBef>
              <a:buClr>
                <a:srgbClr val="D22E2E"/>
              </a:buClr>
              <a:buSzPct val="125000"/>
              <a:defRPr/>
            </a:pP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Der User kann sich nun über das neue User-Interface aus ILIAS heraus auf den </a:t>
            </a:r>
            <a:r>
              <a:rPr lang="de-DE" sz="1200" kern="0" dirty="0" err="1">
                <a:latin typeface="Univers 57 Condensed" pitchFamily="2" charset="0"/>
                <a:cs typeface="ＭＳ Ｐゴシック" pitchFamily="-107" charset="-128"/>
              </a:rPr>
              <a:t>Centra</a:t>
            </a: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 Webserver einloggen</a:t>
            </a:r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>
          <a:xfrm rot="19931146">
            <a:off x="6110288" y="5114925"/>
            <a:ext cx="2028825" cy="357188"/>
          </a:xfrm>
          <a:prstGeom prst="rect">
            <a:avLst/>
          </a:prstGeom>
        </p:spPr>
        <p:txBody>
          <a:bodyPr/>
          <a:lstStyle/>
          <a:p>
            <a:pPr marL="180975" indent="-180975" defTabSz="865188">
              <a:spcBef>
                <a:spcPct val="40000"/>
              </a:spcBef>
              <a:buClr>
                <a:srgbClr val="D22E2E"/>
              </a:buClr>
              <a:buSzPct val="125000"/>
              <a:defRPr/>
            </a:pPr>
            <a:r>
              <a:rPr lang="de-DE" sz="1200" kern="0" dirty="0">
                <a:latin typeface="Univers 57 Condensed" pitchFamily="2" charset="0"/>
                <a:cs typeface="ＭＳ Ｐゴシック" pitchFamily="-107" charset="-128"/>
              </a:rPr>
              <a:t>XML-Kommunikation (SOAP)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31" grpId="0"/>
      <p:bldP spid="32" grpId="0" animBg="1"/>
      <p:bldP spid="33" grpId="0"/>
      <p:bldP spid="34" grpId="0" animBg="1"/>
      <p:bldP spid="51" grpId="0"/>
      <p:bldP spid="87" grpId="0"/>
      <p:bldP spid="88" grpId="0"/>
      <p:bldP spid="88" grpId="1"/>
      <p:bldP spid="89" grpId="0"/>
      <p:bldP spid="89" grpId="1"/>
      <p:bldP spid="89" grpId="2"/>
      <p:bldP spid="90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>
          <a:xfrm>
            <a:off x="363538" y="1538288"/>
            <a:ext cx="8523287" cy="4662487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1143000" y="1303338"/>
            <a:ext cx="7737475" cy="542925"/>
          </a:xfrm>
          <a:prstGeom prst="rect">
            <a:avLst/>
          </a:prstGeom>
          <a:solidFill>
            <a:srgbClr val="003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8D0AE18D-6CC3-4B36-8051-7DE1500B9B91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000125" y="241300"/>
            <a:ext cx="6380163" cy="739775"/>
          </a:xfrm>
          <a:prstGeom prst="rect">
            <a:avLst/>
          </a:prstGeom>
        </p:spPr>
        <p:txBody>
          <a:bodyPr/>
          <a:lstStyle/>
          <a:p>
            <a:pPr defTabSz="865188">
              <a:defRPr/>
            </a:pPr>
            <a:r>
              <a:rPr lang="de-DE" sz="2000" b="1" kern="0" dirty="0">
                <a:latin typeface="Univers 57 Condensed" pitchFamily="2" charset="0"/>
                <a:ea typeface="+mj-ea"/>
                <a:cs typeface="ＭＳ Ｐゴシック" pitchFamily="-107" charset="-128"/>
              </a:rPr>
              <a:t>Das ILIAS-</a:t>
            </a:r>
            <a:r>
              <a:rPr lang="de-DE" sz="2000" b="1" kern="0" dirty="0" err="1">
                <a:latin typeface="Univers 57 Condensed" pitchFamily="2" charset="0"/>
                <a:ea typeface="+mj-ea"/>
                <a:cs typeface="ＭＳ Ｐゴシック" pitchFamily="-107" charset="-128"/>
              </a:rPr>
              <a:t>Plugin</a:t>
            </a:r>
            <a:r>
              <a:rPr lang="de-DE" sz="2000" b="1" kern="0" dirty="0">
                <a:latin typeface="Univers 57 Condensed" pitchFamily="2" charset="0"/>
                <a:ea typeface="+mj-ea"/>
                <a:cs typeface="ＭＳ Ｐゴシック" pitchFamily="-107" charset="-128"/>
              </a:rPr>
              <a:t> </a:t>
            </a:r>
            <a:r>
              <a:rPr lang="de-DE" sz="2000" b="1" kern="0" dirty="0" err="1">
                <a:latin typeface="Univers 57 Condensed" pitchFamily="2" charset="0"/>
                <a:ea typeface="+mj-ea"/>
                <a:cs typeface="ＭＳ Ｐゴシック" pitchFamily="-107" charset="-128"/>
              </a:rPr>
              <a:t>Centra</a:t>
            </a:r>
            <a:endParaRPr lang="de-DE" sz="2000" b="1" kern="0" dirty="0">
              <a:latin typeface="Univers 57 Condensed" pitchFamily="2" charset="0"/>
              <a:ea typeface="+mj-ea"/>
              <a:cs typeface="ＭＳ Ｐゴシック" pitchFamily="-107" charset="-128"/>
            </a:endParaRPr>
          </a:p>
        </p:txBody>
      </p:sp>
      <p:sp>
        <p:nvSpPr>
          <p:cNvPr id="8198" name="Textfeld 20"/>
          <p:cNvSpPr txBox="1">
            <a:spLocks noChangeArrowheads="1"/>
          </p:cNvSpPr>
          <p:nvPr/>
        </p:nvSpPr>
        <p:spPr bwMode="auto">
          <a:xfrm>
            <a:off x="1689100" y="1390650"/>
            <a:ext cx="66452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8900" lvl="1" indent="-88900" algn="ctr"/>
            <a:r>
              <a:rPr lang="de-DE" b="1">
                <a:solidFill>
                  <a:schemeClr val="bg1"/>
                </a:solidFill>
                <a:latin typeface="Univers 57 Condensed" pitchFamily="2" charset="0"/>
              </a:rPr>
              <a:t>Plugin und ILIAS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57313" y="2100263"/>
            <a:ext cx="6715125" cy="3571875"/>
          </a:xfrm>
          <a:prstGeom prst="rect">
            <a:avLst/>
          </a:prstGeom>
        </p:spPr>
        <p:txBody>
          <a:bodyPr/>
          <a:lstStyle/>
          <a:p>
            <a:pPr marL="180975" indent="-180975" defTabSz="865188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r>
              <a:rPr lang="de-DE" sz="1600" kern="0" dirty="0">
                <a:latin typeface="Univers 57 Condensed" pitchFamily="2" charset="0"/>
                <a:cs typeface="ＭＳ Ｐゴシック" pitchFamily="-107" charset="-128"/>
              </a:rPr>
              <a:t>Einfachere Implementierung</a:t>
            </a:r>
          </a:p>
          <a:p>
            <a:pPr marL="180975" indent="-180975" defTabSz="865188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r>
              <a:rPr lang="de-DE" sz="1600" kern="0" dirty="0">
                <a:latin typeface="Univers 57 Condensed" pitchFamily="2" charset="0"/>
                <a:cs typeface="ＭＳ Ｐゴシック" pitchFamily="-107" charset="-128"/>
              </a:rPr>
              <a:t>Klare Trennung von </a:t>
            </a:r>
            <a:r>
              <a:rPr lang="de-DE" sz="1600" kern="0" dirty="0" err="1">
                <a:latin typeface="Univers 57 Condensed" pitchFamily="2" charset="0"/>
                <a:cs typeface="ＭＳ Ｐゴシック" pitchFamily="-107" charset="-128"/>
              </a:rPr>
              <a:t>Plugin</a:t>
            </a:r>
            <a:r>
              <a:rPr lang="de-DE" sz="1600" kern="0" dirty="0">
                <a:latin typeface="Univers 57 Condensed" pitchFamily="2" charset="0"/>
                <a:cs typeface="ＭＳ Ｐゴシック" pitchFamily="-107" charset="-128"/>
              </a:rPr>
              <a:t> und ILIAS-Quellcode</a:t>
            </a:r>
          </a:p>
          <a:p>
            <a:pPr marL="180975" indent="-180975" defTabSz="865188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r>
              <a:rPr lang="de-DE" sz="1600" kern="0" dirty="0">
                <a:latin typeface="Univers 57 Condensed" pitchFamily="2" charset="0"/>
                <a:cs typeface="ＭＳ Ｐゴシック" pitchFamily="-107" charset="-128"/>
              </a:rPr>
              <a:t>Dennoch Nutzung aller Methoden und Klassen von ILIAS</a:t>
            </a:r>
          </a:p>
          <a:p>
            <a:pPr marL="180975" indent="-180975" defTabSz="865188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r>
              <a:rPr lang="de-DE" sz="1600" kern="0" dirty="0" err="1">
                <a:latin typeface="Univers 57 Condensed" pitchFamily="2" charset="0"/>
                <a:cs typeface="ＭＳ Ｐゴシック" pitchFamily="-107" charset="-128"/>
              </a:rPr>
              <a:t>Centra</a:t>
            </a:r>
            <a:r>
              <a:rPr lang="de-DE" sz="1600" kern="0" dirty="0">
                <a:latin typeface="Univers 57 Condensed" pitchFamily="2" charset="0"/>
                <a:cs typeface="ＭＳ Ｐゴシック" pitchFamily="-107" charset="-128"/>
              </a:rPr>
              <a:t>-Klassen sind vollwertige ILIAS-Objekte</a:t>
            </a:r>
            <a:r>
              <a:rPr lang="de-DE" sz="1600" kern="0" dirty="0">
                <a:latin typeface="Univers 57 Condensed" pitchFamily="2" charset="0"/>
                <a:cs typeface="ＭＳ Ｐゴシック" pitchFamily="-107" charset="-128"/>
                <a:sym typeface="Wingdings" pitchFamily="2" charset="2"/>
              </a:rPr>
              <a:t> hoher Verknüpfungsgrad der beiden Systeme</a:t>
            </a:r>
            <a:endParaRPr lang="de-DE" sz="1600" kern="0" dirty="0">
              <a:latin typeface="Univers 57 Condensed" pitchFamily="2" charset="0"/>
              <a:cs typeface="ＭＳ Ｐゴシック" pitchFamily="-107" charset="-128"/>
            </a:endParaRPr>
          </a:p>
          <a:p>
            <a:pPr marL="180975" indent="-180975" defTabSz="865188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r>
              <a:rPr lang="de-DE" sz="1600" kern="0" dirty="0" err="1">
                <a:latin typeface="Univers 57 Condensed" pitchFamily="2" charset="0"/>
                <a:cs typeface="ＭＳ Ｐゴシック" pitchFamily="-107" charset="-128"/>
              </a:rPr>
              <a:t>Plugin</a:t>
            </a:r>
            <a:r>
              <a:rPr lang="de-DE" sz="1600" kern="0" dirty="0">
                <a:latin typeface="Univers 57 Condensed" pitchFamily="2" charset="0"/>
                <a:cs typeface="ＭＳ Ｐゴシック" pitchFamily="-107" charset="-128"/>
              </a:rPr>
              <a:t> in neuen ILIAS-Versionen entweder ebenfalls direkt nutzbar oder leichter anpassbar</a:t>
            </a:r>
          </a:p>
          <a:p>
            <a:pPr marL="180975" indent="-180975" defTabSz="865188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r>
              <a:rPr lang="de-DE" sz="1600" kern="0" dirty="0" err="1">
                <a:latin typeface="Univers 57 Condensed" pitchFamily="2" charset="0"/>
                <a:cs typeface="ＭＳ Ｐゴシック" pitchFamily="-107" charset="-128"/>
              </a:rPr>
              <a:t>Plugin</a:t>
            </a:r>
            <a:r>
              <a:rPr lang="de-DE" sz="1600" kern="0" dirty="0">
                <a:latin typeface="Univers 57 Condensed" pitchFamily="2" charset="0"/>
                <a:cs typeface="ＭＳ Ｐゴシック" pitchFamily="-107" charset="-128"/>
              </a:rPr>
              <a:t> hat eigenes DB-Update und eigene Sprachdateien</a:t>
            </a:r>
          </a:p>
          <a:p>
            <a:pPr marL="180975" indent="-180975" defTabSz="865188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D22E2E"/>
              </a:buClr>
              <a:buSzPct val="125000"/>
              <a:buFont typeface="Wingdings" pitchFamily="2" charset="2"/>
              <a:buChar char="§"/>
              <a:defRPr/>
            </a:pPr>
            <a:endParaRPr lang="de-DE" sz="1200" kern="0" dirty="0">
              <a:latin typeface="Univers 57 Condensed" pitchFamily="2" charset="0"/>
              <a:cs typeface="ＭＳ Ｐゴシック" pitchFamily="-107" charset="-128"/>
            </a:endParaRPr>
          </a:p>
          <a:p>
            <a:pPr marL="180975" indent="-180975" defTabSz="865188">
              <a:lnSpc>
                <a:spcPct val="150000"/>
              </a:lnSpc>
              <a:spcBef>
                <a:spcPct val="40000"/>
              </a:spcBef>
              <a:buClr>
                <a:srgbClr val="D22E2E"/>
              </a:buClr>
              <a:buSzPct val="125000"/>
              <a:defRPr/>
            </a:pPr>
            <a:endParaRPr lang="de-DE" sz="1200" kern="0" dirty="0">
              <a:latin typeface="Univers 57 Condensed" pitchFamily="2" charset="0"/>
              <a:cs typeface="ＭＳ Ｐゴシック" pitchFamily="-107" charset="-128"/>
            </a:endParaRPr>
          </a:p>
          <a:p>
            <a:pPr marL="180975" indent="-180975" defTabSz="865188">
              <a:spcBef>
                <a:spcPct val="40000"/>
              </a:spcBef>
              <a:buClr>
                <a:srgbClr val="D22E2E"/>
              </a:buClr>
              <a:buSzPct val="125000"/>
              <a:defRPr/>
            </a:pPr>
            <a:endParaRPr lang="de-DE" sz="1200" kern="0" dirty="0">
              <a:latin typeface="Univers 57 Condensed" pitchFamily="2" charset="0"/>
              <a:cs typeface="ＭＳ Ｐゴシック" pitchFamily="-107" charset="-128"/>
            </a:endParaRPr>
          </a:p>
        </p:txBody>
      </p:sp>
      <p:pic>
        <p:nvPicPr>
          <p:cNvPr id="820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5113" y="1393825"/>
            <a:ext cx="792162" cy="792163"/>
          </a:xfrm>
          <a:prstGeom prst="rect">
            <a:avLst/>
          </a:prstGeom>
          <a:noFill/>
          <a:ln w="101600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5"/>
          </p:nvPr>
        </p:nvSpPr>
        <p:spPr>
          <a:xfrm>
            <a:off x="6572250" y="6357938"/>
            <a:ext cx="2133600" cy="365125"/>
          </a:xfrm>
        </p:spPr>
        <p:txBody>
          <a:bodyPr/>
          <a:lstStyle/>
          <a:p>
            <a:pPr>
              <a:defRPr/>
            </a:pPr>
            <a:fld id="{865F0F57-3859-4C8D-B0D1-0542B4158A66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000125" y="241300"/>
            <a:ext cx="6380163" cy="739775"/>
          </a:xfrm>
          <a:prstGeom prst="rect">
            <a:avLst/>
          </a:prstGeom>
        </p:spPr>
        <p:txBody>
          <a:bodyPr/>
          <a:lstStyle/>
          <a:p>
            <a:pPr defTabSz="865188">
              <a:defRPr/>
            </a:pPr>
            <a:r>
              <a:rPr lang="de-DE" sz="2000" b="1" kern="0" dirty="0">
                <a:latin typeface="Univers 57 Condensed" pitchFamily="2" charset="0"/>
                <a:ea typeface="+mj-ea"/>
                <a:cs typeface="ＭＳ Ｐゴシック" pitchFamily="-107" charset="-128"/>
              </a:rPr>
              <a:t>Umsetzung eines ILIAS-</a:t>
            </a:r>
            <a:r>
              <a:rPr lang="de-DE" sz="2000" b="1" kern="0" dirty="0" err="1">
                <a:latin typeface="Univers 57 Condensed" pitchFamily="2" charset="0"/>
                <a:ea typeface="+mj-ea"/>
                <a:cs typeface="ＭＳ Ｐゴシック" pitchFamily="-107" charset="-128"/>
              </a:rPr>
              <a:t>Plugins</a:t>
            </a:r>
            <a:r>
              <a:rPr lang="de-DE" sz="2000" b="1" kern="0" dirty="0">
                <a:latin typeface="Univers 57 Condensed" pitchFamily="2" charset="0"/>
                <a:ea typeface="+mj-ea"/>
                <a:cs typeface="ＭＳ Ｐゴシック" pitchFamily="-107" charset="-128"/>
              </a:rPr>
              <a:t> in 6 Schritten</a:t>
            </a:r>
          </a:p>
        </p:txBody>
      </p:sp>
      <p:grpSp>
        <p:nvGrpSpPr>
          <p:cNvPr id="9220" name="Gruppieren 32"/>
          <p:cNvGrpSpPr>
            <a:grpSpLocks/>
          </p:cNvGrpSpPr>
          <p:nvPr/>
        </p:nvGrpSpPr>
        <p:grpSpPr bwMode="auto">
          <a:xfrm>
            <a:off x="714375" y="1724025"/>
            <a:ext cx="8243888" cy="500063"/>
            <a:chOff x="714348" y="1724013"/>
            <a:chExt cx="8243945" cy="500066"/>
          </a:xfrm>
        </p:grpSpPr>
        <p:sp>
          <p:nvSpPr>
            <p:cNvPr id="13" name="Rechteck 12"/>
            <p:cNvSpPr/>
            <p:nvPr/>
          </p:nvSpPr>
          <p:spPr>
            <a:xfrm>
              <a:off x="1643042" y="1724013"/>
              <a:ext cx="7315251" cy="500066"/>
            </a:xfrm>
            <a:prstGeom prst="rect">
              <a:avLst/>
            </a:prstGeom>
            <a:solidFill>
              <a:srgbClr val="A7A9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6" name="Rechteck 25"/>
            <p:cNvSpPr/>
            <p:nvPr/>
          </p:nvSpPr>
          <p:spPr>
            <a:xfrm>
              <a:off x="714348" y="1724013"/>
              <a:ext cx="785818" cy="500066"/>
            </a:xfrm>
            <a:prstGeom prst="rect">
              <a:avLst/>
            </a:prstGeom>
            <a:solidFill>
              <a:srgbClr val="A7A9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17" name="Ellipse 16"/>
            <p:cNvSpPr/>
            <p:nvPr/>
          </p:nvSpPr>
          <p:spPr>
            <a:xfrm>
              <a:off x="981050" y="1847839"/>
              <a:ext cx="252415" cy="25241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sz="1400" b="1" dirty="0">
                  <a:solidFill>
                    <a:schemeClr val="tx1"/>
                  </a:solidFill>
                  <a:latin typeface="Univers 57 Condensed" pitchFamily="2" charset="0"/>
                </a:rPr>
                <a:t>1</a:t>
              </a:r>
            </a:p>
          </p:txBody>
        </p:sp>
      </p:grpSp>
      <p:grpSp>
        <p:nvGrpSpPr>
          <p:cNvPr id="9221" name="Gruppieren 33"/>
          <p:cNvGrpSpPr>
            <a:grpSpLocks/>
          </p:cNvGrpSpPr>
          <p:nvPr/>
        </p:nvGrpSpPr>
        <p:grpSpPr bwMode="auto">
          <a:xfrm>
            <a:off x="714375" y="2292350"/>
            <a:ext cx="8243888" cy="500063"/>
            <a:chOff x="714348" y="2291707"/>
            <a:chExt cx="8243945" cy="500066"/>
          </a:xfrm>
        </p:grpSpPr>
        <p:sp>
          <p:nvSpPr>
            <p:cNvPr id="15" name="Rechteck 14"/>
            <p:cNvSpPr/>
            <p:nvPr/>
          </p:nvSpPr>
          <p:spPr>
            <a:xfrm>
              <a:off x="1643042" y="2291707"/>
              <a:ext cx="7315251" cy="500066"/>
            </a:xfrm>
            <a:prstGeom prst="rect">
              <a:avLst/>
            </a:prstGeom>
            <a:solidFill>
              <a:srgbClr val="A7A9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7" name="Rechteck 26"/>
            <p:cNvSpPr/>
            <p:nvPr/>
          </p:nvSpPr>
          <p:spPr>
            <a:xfrm>
              <a:off x="714348" y="2291707"/>
              <a:ext cx="785818" cy="500066"/>
            </a:xfrm>
            <a:prstGeom prst="rect">
              <a:avLst/>
            </a:prstGeom>
            <a:solidFill>
              <a:srgbClr val="A7A9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0" name="Ellipse 19"/>
            <p:cNvSpPr/>
            <p:nvPr/>
          </p:nvSpPr>
          <p:spPr>
            <a:xfrm>
              <a:off x="981050" y="2415533"/>
              <a:ext cx="252415" cy="25241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sz="1400" b="1" dirty="0">
                  <a:solidFill>
                    <a:schemeClr val="tx1"/>
                  </a:solidFill>
                  <a:latin typeface="Univers 57 Condensed" pitchFamily="2" charset="0"/>
                </a:rPr>
                <a:t>2</a:t>
              </a:r>
            </a:p>
          </p:txBody>
        </p:sp>
      </p:grpSp>
      <p:grpSp>
        <p:nvGrpSpPr>
          <p:cNvPr id="9222" name="Gruppieren 34"/>
          <p:cNvGrpSpPr>
            <a:grpSpLocks/>
          </p:cNvGrpSpPr>
          <p:nvPr/>
        </p:nvGrpSpPr>
        <p:grpSpPr bwMode="auto">
          <a:xfrm>
            <a:off x="714375" y="2859088"/>
            <a:ext cx="8243888" cy="500062"/>
            <a:chOff x="714348" y="2859401"/>
            <a:chExt cx="8243945" cy="500066"/>
          </a:xfrm>
        </p:grpSpPr>
        <p:sp>
          <p:nvSpPr>
            <p:cNvPr id="16" name="Rechteck 15"/>
            <p:cNvSpPr/>
            <p:nvPr/>
          </p:nvSpPr>
          <p:spPr>
            <a:xfrm>
              <a:off x="1643042" y="2859401"/>
              <a:ext cx="7315251" cy="500066"/>
            </a:xfrm>
            <a:prstGeom prst="rect">
              <a:avLst/>
            </a:prstGeom>
            <a:solidFill>
              <a:srgbClr val="A7A9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8" name="Rechteck 27"/>
            <p:cNvSpPr/>
            <p:nvPr/>
          </p:nvSpPr>
          <p:spPr>
            <a:xfrm>
              <a:off x="714348" y="2859401"/>
              <a:ext cx="785818" cy="500066"/>
            </a:xfrm>
            <a:prstGeom prst="rect">
              <a:avLst/>
            </a:prstGeom>
            <a:solidFill>
              <a:srgbClr val="A7A9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1" name="Ellipse 20"/>
            <p:cNvSpPr/>
            <p:nvPr/>
          </p:nvSpPr>
          <p:spPr>
            <a:xfrm>
              <a:off x="981050" y="2983227"/>
              <a:ext cx="252415" cy="2524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sz="1400" b="1" dirty="0">
                  <a:solidFill>
                    <a:schemeClr val="tx1"/>
                  </a:solidFill>
                  <a:latin typeface="Univers 57 Condensed" pitchFamily="2" charset="0"/>
                </a:rPr>
                <a:t>3</a:t>
              </a:r>
            </a:p>
          </p:txBody>
        </p:sp>
      </p:grpSp>
      <p:grpSp>
        <p:nvGrpSpPr>
          <p:cNvPr id="9223" name="Gruppieren 35"/>
          <p:cNvGrpSpPr>
            <a:grpSpLocks/>
          </p:cNvGrpSpPr>
          <p:nvPr/>
        </p:nvGrpSpPr>
        <p:grpSpPr bwMode="auto">
          <a:xfrm>
            <a:off x="714375" y="3427413"/>
            <a:ext cx="8243888" cy="500062"/>
            <a:chOff x="714348" y="3427095"/>
            <a:chExt cx="8243945" cy="500066"/>
          </a:xfrm>
        </p:grpSpPr>
        <p:sp>
          <p:nvSpPr>
            <p:cNvPr id="18" name="Rechteck 17"/>
            <p:cNvSpPr/>
            <p:nvPr/>
          </p:nvSpPr>
          <p:spPr>
            <a:xfrm>
              <a:off x="1643042" y="3427095"/>
              <a:ext cx="7315251" cy="500066"/>
            </a:xfrm>
            <a:prstGeom prst="rect">
              <a:avLst/>
            </a:prstGeom>
            <a:solidFill>
              <a:srgbClr val="A7A9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30" name="Rechteck 29"/>
            <p:cNvSpPr/>
            <p:nvPr/>
          </p:nvSpPr>
          <p:spPr>
            <a:xfrm>
              <a:off x="714348" y="3427095"/>
              <a:ext cx="785818" cy="500066"/>
            </a:xfrm>
            <a:prstGeom prst="rect">
              <a:avLst/>
            </a:prstGeom>
            <a:solidFill>
              <a:srgbClr val="A7A9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2" name="Ellipse 21"/>
            <p:cNvSpPr/>
            <p:nvPr/>
          </p:nvSpPr>
          <p:spPr>
            <a:xfrm>
              <a:off x="981050" y="3550921"/>
              <a:ext cx="252415" cy="2524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sz="1400" b="1" dirty="0">
                  <a:solidFill>
                    <a:schemeClr val="tx1"/>
                  </a:solidFill>
                  <a:latin typeface="Univers 57 Condensed" pitchFamily="2" charset="0"/>
                </a:rPr>
                <a:t>4</a:t>
              </a:r>
            </a:p>
          </p:txBody>
        </p:sp>
      </p:grpSp>
      <p:grpSp>
        <p:nvGrpSpPr>
          <p:cNvPr id="9224" name="Gruppieren 36"/>
          <p:cNvGrpSpPr>
            <a:grpSpLocks/>
          </p:cNvGrpSpPr>
          <p:nvPr/>
        </p:nvGrpSpPr>
        <p:grpSpPr bwMode="auto">
          <a:xfrm>
            <a:off x="714375" y="3994150"/>
            <a:ext cx="8243888" cy="500063"/>
            <a:chOff x="714348" y="3994789"/>
            <a:chExt cx="8243945" cy="500066"/>
          </a:xfrm>
        </p:grpSpPr>
        <p:sp>
          <p:nvSpPr>
            <p:cNvPr id="19" name="Rechteck 18"/>
            <p:cNvSpPr/>
            <p:nvPr/>
          </p:nvSpPr>
          <p:spPr>
            <a:xfrm>
              <a:off x="1643042" y="3994789"/>
              <a:ext cx="7315251" cy="500066"/>
            </a:xfrm>
            <a:prstGeom prst="rect">
              <a:avLst/>
            </a:prstGeom>
            <a:solidFill>
              <a:srgbClr val="A7A9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31" name="Rechteck 30"/>
            <p:cNvSpPr/>
            <p:nvPr/>
          </p:nvSpPr>
          <p:spPr>
            <a:xfrm>
              <a:off x="714348" y="3994789"/>
              <a:ext cx="785818" cy="500066"/>
            </a:xfrm>
            <a:prstGeom prst="rect">
              <a:avLst/>
            </a:prstGeom>
            <a:solidFill>
              <a:srgbClr val="A7A9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3" name="Ellipse 22"/>
            <p:cNvSpPr/>
            <p:nvPr/>
          </p:nvSpPr>
          <p:spPr>
            <a:xfrm>
              <a:off x="981050" y="4118615"/>
              <a:ext cx="252415" cy="25241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sz="1400" b="1" dirty="0">
                  <a:solidFill>
                    <a:schemeClr val="tx1"/>
                  </a:solidFill>
                  <a:latin typeface="Univers 57 Condensed" pitchFamily="2" charset="0"/>
                </a:rPr>
                <a:t>5</a:t>
              </a:r>
            </a:p>
          </p:txBody>
        </p:sp>
      </p:grpSp>
      <p:sp>
        <p:nvSpPr>
          <p:cNvPr id="25" name="Rechteck 24"/>
          <p:cNvSpPr/>
          <p:nvPr/>
        </p:nvSpPr>
        <p:spPr>
          <a:xfrm>
            <a:off x="1643063" y="4562475"/>
            <a:ext cx="7315200" cy="50006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/>
          </a:p>
        </p:txBody>
      </p:sp>
      <p:sp>
        <p:nvSpPr>
          <p:cNvPr id="32" name="Rechteck 31"/>
          <p:cNvSpPr/>
          <p:nvPr/>
        </p:nvSpPr>
        <p:spPr>
          <a:xfrm>
            <a:off x="714375" y="4562475"/>
            <a:ext cx="785813" cy="50006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4" name="Ellipse 23"/>
          <p:cNvSpPr/>
          <p:nvPr/>
        </p:nvSpPr>
        <p:spPr>
          <a:xfrm>
            <a:off x="981075" y="4686300"/>
            <a:ext cx="252413" cy="25241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1400" b="1" dirty="0">
                <a:solidFill>
                  <a:schemeClr val="tx1"/>
                </a:solidFill>
                <a:latin typeface="Univers 57 Condensed" pitchFamily="2" charset="0"/>
              </a:rPr>
              <a:t>6</a:t>
            </a:r>
          </a:p>
        </p:txBody>
      </p:sp>
      <p:sp>
        <p:nvSpPr>
          <p:cNvPr id="9228" name="Rectangle 3"/>
          <p:cNvSpPr txBox="1">
            <a:spLocks noChangeArrowheads="1"/>
          </p:cNvSpPr>
          <p:nvPr/>
        </p:nvSpPr>
        <p:spPr bwMode="auto">
          <a:xfrm>
            <a:off x="1857375" y="1633538"/>
            <a:ext cx="6429375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400">
                <a:latin typeface="Univers 57 Condensed" pitchFamily="2" charset="0"/>
              </a:rPr>
              <a:t>Verzeichnisse</a:t>
            </a:r>
          </a:p>
        </p:txBody>
      </p:sp>
      <p:sp>
        <p:nvSpPr>
          <p:cNvPr id="9229" name="Rectangle 3"/>
          <p:cNvSpPr txBox="1">
            <a:spLocks noChangeArrowheads="1"/>
          </p:cNvSpPr>
          <p:nvPr/>
        </p:nvSpPr>
        <p:spPr bwMode="auto">
          <a:xfrm>
            <a:off x="1857375" y="2195513"/>
            <a:ext cx="6429375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400">
                <a:latin typeface="Univers 57 Condensed" pitchFamily="2" charset="0"/>
              </a:rPr>
              <a:t>Dateien</a:t>
            </a:r>
          </a:p>
        </p:txBody>
      </p:sp>
      <p:sp>
        <p:nvSpPr>
          <p:cNvPr id="9230" name="Rectangle 3"/>
          <p:cNvSpPr txBox="1">
            <a:spLocks noChangeArrowheads="1"/>
          </p:cNvSpPr>
          <p:nvPr/>
        </p:nvSpPr>
        <p:spPr bwMode="auto">
          <a:xfrm>
            <a:off x="1857375" y="2747963"/>
            <a:ext cx="64293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400">
                <a:latin typeface="Univers 57 Condensed" pitchFamily="2" charset="0"/>
              </a:rPr>
              <a:t>Beschreibung des Plugins</a:t>
            </a:r>
          </a:p>
        </p:txBody>
      </p:sp>
      <p:sp>
        <p:nvSpPr>
          <p:cNvPr id="9231" name="Rectangle 3"/>
          <p:cNvSpPr txBox="1">
            <a:spLocks noChangeArrowheads="1"/>
          </p:cNvSpPr>
          <p:nvPr/>
        </p:nvSpPr>
        <p:spPr bwMode="auto">
          <a:xfrm>
            <a:off x="1857375" y="3343275"/>
            <a:ext cx="642937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400">
                <a:latin typeface="Univers 57 Condensed" pitchFamily="2" charset="0"/>
              </a:rPr>
              <a:t>Klassen – Hierarchie und Methoden</a:t>
            </a:r>
          </a:p>
        </p:txBody>
      </p:sp>
      <p:sp>
        <p:nvSpPr>
          <p:cNvPr id="9232" name="Rectangle 3"/>
          <p:cNvSpPr txBox="1">
            <a:spLocks noChangeArrowheads="1"/>
          </p:cNvSpPr>
          <p:nvPr/>
        </p:nvSpPr>
        <p:spPr bwMode="auto">
          <a:xfrm>
            <a:off x="1857375" y="3881438"/>
            <a:ext cx="6429375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400">
                <a:latin typeface="Univers 57 Condensed" pitchFamily="2" charset="0"/>
              </a:rPr>
              <a:t>Sprachvariablen</a:t>
            </a:r>
          </a:p>
        </p:txBody>
      </p:sp>
      <p:sp>
        <p:nvSpPr>
          <p:cNvPr id="9233" name="Rectangle 3"/>
          <p:cNvSpPr txBox="1">
            <a:spLocks noChangeArrowheads="1"/>
          </p:cNvSpPr>
          <p:nvPr/>
        </p:nvSpPr>
        <p:spPr bwMode="auto">
          <a:xfrm>
            <a:off x="1857375" y="4462463"/>
            <a:ext cx="6429375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400">
                <a:latin typeface="Univers 57 Condensed" pitchFamily="2" charset="0"/>
              </a:rPr>
              <a:t>Datenbank-Updates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 txBox="1">
            <a:spLocks noChangeArrowheads="1"/>
          </p:cNvSpPr>
          <p:nvPr/>
        </p:nvSpPr>
        <p:spPr>
          <a:xfrm>
            <a:off x="571500" y="1509713"/>
            <a:ext cx="4071938" cy="477678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 sz="1600" b="1" dirty="0">
                <a:latin typeface="Univers 57 Condensed" pitchFamily="2" charset="0"/>
              </a:rPr>
              <a:t>Verzeichnisse</a:t>
            </a:r>
          </a:p>
          <a:p>
            <a:pPr marL="542925" lvl="1" indent="-95250">
              <a:buFont typeface="Arial" pitchFamily="34" charset="0"/>
              <a:buChar char="•"/>
              <a:defRPr/>
            </a:pPr>
            <a:r>
              <a:rPr lang="de-DE" sz="1600" b="1" dirty="0">
                <a:latin typeface="Univers 57 Condensed" pitchFamily="2" charset="0"/>
              </a:rPr>
              <a:t>Basisverzeichnis</a:t>
            </a:r>
            <a:r>
              <a:rPr lang="de-DE" sz="1200" dirty="0">
                <a:latin typeface="Univers 57 Condensed" pitchFamily="2" charset="0"/>
              </a:rPr>
              <a:t/>
            </a:r>
            <a:br>
              <a:rPr lang="de-DE" sz="1200" dirty="0">
                <a:latin typeface="Univers 57 Condensed" pitchFamily="2" charset="0"/>
              </a:rPr>
            </a:br>
            <a:r>
              <a:rPr lang="de-DE" sz="1200" dirty="0">
                <a:latin typeface="Univers 57 Condensed" pitchFamily="2" charset="0"/>
              </a:rPr>
              <a:t>Customizing/global/</a:t>
            </a:r>
            <a:r>
              <a:rPr lang="de-DE" sz="1200" dirty="0" err="1">
                <a:latin typeface="Univers 57 Condensed" pitchFamily="2" charset="0"/>
              </a:rPr>
              <a:t>plugins</a:t>
            </a:r>
            <a:r>
              <a:rPr lang="de-DE" sz="1200" dirty="0">
                <a:latin typeface="Univers 57 Condensed" pitchFamily="2" charset="0"/>
              </a:rPr>
              <a:t>/Services/Repository/</a:t>
            </a:r>
            <a:r>
              <a:rPr lang="de-DE" sz="1200" dirty="0" err="1">
                <a:latin typeface="Univers 57 Condensed" pitchFamily="2" charset="0"/>
              </a:rPr>
              <a:t>RepositoryObject</a:t>
            </a:r>
            <a:r>
              <a:rPr lang="de-DE" sz="1200" dirty="0">
                <a:latin typeface="Univers 57 Condensed" pitchFamily="2" charset="0"/>
              </a:rPr>
              <a:t>/&lt;</a:t>
            </a:r>
            <a:r>
              <a:rPr lang="de-DE" sz="1200" dirty="0" err="1">
                <a:latin typeface="Univers 57 Condensed" pitchFamily="2" charset="0"/>
              </a:rPr>
              <a:t>PluginName</a:t>
            </a:r>
            <a:r>
              <a:rPr lang="de-DE" sz="1200" dirty="0">
                <a:latin typeface="Univers 57 Condensed" pitchFamily="2" charset="0"/>
              </a:rPr>
              <a:t>&gt;/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de-DE" sz="1600" b="1" dirty="0">
                <a:latin typeface="Univers 57 Condensed" pitchFamily="2" charset="0"/>
              </a:rPr>
              <a:t>Unterverzeichnisse</a:t>
            </a:r>
          </a:p>
          <a:p>
            <a:pPr marL="990600" lvl="2" indent="-76200">
              <a:buFont typeface="Arial" pitchFamily="34" charset="0"/>
              <a:buChar char="•"/>
              <a:defRPr/>
            </a:pPr>
            <a:r>
              <a:rPr lang="de-DE" sz="1600" b="1" dirty="0">
                <a:latin typeface="Univers 57 Condensed" pitchFamily="2" charset="0"/>
              </a:rPr>
              <a:t>Klassen-Dateien</a:t>
            </a:r>
            <a:r>
              <a:rPr lang="de-DE" sz="1200" dirty="0">
                <a:latin typeface="Univers 57 Condensed" pitchFamily="2" charset="0"/>
              </a:rPr>
              <a:t/>
            </a:r>
            <a:br>
              <a:rPr lang="de-DE" sz="1200" dirty="0">
                <a:latin typeface="Univers 57 Condensed" pitchFamily="2" charset="0"/>
              </a:rPr>
            </a:br>
            <a:r>
              <a:rPr lang="de-DE" sz="1200" dirty="0" err="1">
                <a:latin typeface="Univers 57 Condensed" pitchFamily="2" charset="0"/>
              </a:rPr>
              <a:t>classes</a:t>
            </a:r>
            <a:r>
              <a:rPr lang="de-DE" sz="1200" dirty="0">
                <a:latin typeface="Univers 57 Condensed" pitchFamily="2" charset="0"/>
              </a:rPr>
              <a:t>/</a:t>
            </a:r>
          </a:p>
          <a:p>
            <a:pPr marL="990600" lvl="2" indent="-76200">
              <a:buFont typeface="Arial" pitchFamily="34" charset="0"/>
              <a:buChar char="•"/>
              <a:defRPr/>
            </a:pPr>
            <a:r>
              <a:rPr lang="de-DE" sz="1600" b="1" dirty="0">
                <a:latin typeface="Univers 57 Condensed" pitchFamily="2" charset="0"/>
              </a:rPr>
              <a:t>Sprachdateien</a:t>
            </a:r>
            <a:r>
              <a:rPr lang="de-DE" sz="1200" dirty="0">
                <a:latin typeface="Univers 57 Condensed" pitchFamily="2" charset="0"/>
              </a:rPr>
              <a:t/>
            </a:r>
            <a:br>
              <a:rPr lang="de-DE" sz="1200" dirty="0">
                <a:latin typeface="Univers 57 Condensed" pitchFamily="2" charset="0"/>
              </a:rPr>
            </a:br>
            <a:r>
              <a:rPr lang="de-DE" sz="1200" dirty="0">
                <a:latin typeface="Univers 57 Condensed" pitchFamily="2" charset="0"/>
              </a:rPr>
              <a:t>lang/</a:t>
            </a:r>
          </a:p>
          <a:p>
            <a:pPr marL="990600" lvl="2" indent="-76200">
              <a:buFont typeface="Arial" pitchFamily="34" charset="0"/>
              <a:buChar char="•"/>
              <a:defRPr/>
            </a:pPr>
            <a:r>
              <a:rPr lang="de-DE" sz="1600" b="1" dirty="0">
                <a:latin typeface="Univers 57 Condensed" pitchFamily="2" charset="0"/>
              </a:rPr>
              <a:t>Datenbank-Updates</a:t>
            </a:r>
            <a:r>
              <a:rPr lang="de-DE" sz="1200" dirty="0">
                <a:latin typeface="Univers 57 Condensed" pitchFamily="2" charset="0"/>
              </a:rPr>
              <a:t/>
            </a:r>
            <a:br>
              <a:rPr lang="de-DE" sz="1200" dirty="0">
                <a:latin typeface="Univers 57 Condensed" pitchFamily="2" charset="0"/>
              </a:rPr>
            </a:br>
            <a:r>
              <a:rPr lang="de-DE" sz="1200" dirty="0" err="1">
                <a:latin typeface="Univers 57 Condensed" pitchFamily="2" charset="0"/>
              </a:rPr>
              <a:t>sql</a:t>
            </a:r>
            <a:r>
              <a:rPr lang="de-DE" sz="1200" dirty="0">
                <a:latin typeface="Univers 57 Condensed" pitchFamily="2" charset="0"/>
              </a:rPr>
              <a:t>/</a:t>
            </a:r>
          </a:p>
          <a:p>
            <a:pPr marL="990600" lvl="2" indent="-76200">
              <a:buFont typeface="Arial" pitchFamily="34" charset="0"/>
              <a:buChar char="•"/>
              <a:defRPr/>
            </a:pPr>
            <a:r>
              <a:rPr lang="de-DE" sz="1600" b="1" dirty="0">
                <a:latin typeface="Univers 57 Condensed" pitchFamily="2" charset="0"/>
              </a:rPr>
              <a:t>Templates</a:t>
            </a:r>
            <a:r>
              <a:rPr lang="de-DE" sz="1200" dirty="0">
                <a:latin typeface="Univers 57 Condensed" pitchFamily="2" charset="0"/>
              </a:rPr>
              <a:t/>
            </a:r>
            <a:br>
              <a:rPr lang="de-DE" sz="1200" dirty="0">
                <a:latin typeface="Univers 57 Condensed" pitchFamily="2" charset="0"/>
              </a:rPr>
            </a:br>
            <a:r>
              <a:rPr lang="de-DE" sz="1200" dirty="0" err="1">
                <a:latin typeface="Univers 57 Condensed" pitchFamily="2" charset="0"/>
              </a:rPr>
              <a:t>templates</a:t>
            </a:r>
            <a:r>
              <a:rPr lang="de-DE" sz="1200" dirty="0">
                <a:latin typeface="Univers 57 Condensed" pitchFamily="2" charset="0"/>
              </a:rPr>
              <a:t>/</a:t>
            </a:r>
          </a:p>
          <a:p>
            <a:pPr marL="990600" lvl="2" indent="-76200">
              <a:buFont typeface="Arial" pitchFamily="34" charset="0"/>
              <a:buChar char="•"/>
              <a:defRPr/>
            </a:pPr>
            <a:r>
              <a:rPr lang="de-DE" sz="1600" b="1" dirty="0">
                <a:latin typeface="Univers 57 Condensed" pitchFamily="2" charset="0"/>
              </a:rPr>
              <a:t>Grafiken</a:t>
            </a:r>
            <a:r>
              <a:rPr lang="de-DE" sz="1200" dirty="0">
                <a:latin typeface="Univers 57 Condensed" pitchFamily="2" charset="0"/>
              </a:rPr>
              <a:t/>
            </a:r>
            <a:br>
              <a:rPr lang="de-DE" sz="1200" dirty="0">
                <a:latin typeface="Univers 57 Condensed" pitchFamily="2" charset="0"/>
              </a:rPr>
            </a:br>
            <a:r>
              <a:rPr lang="de-DE" sz="1200" dirty="0" err="1">
                <a:latin typeface="Univers 57 Condensed" pitchFamily="2" charset="0"/>
              </a:rPr>
              <a:t>templates</a:t>
            </a:r>
            <a:r>
              <a:rPr lang="de-DE" sz="1200" dirty="0">
                <a:latin typeface="Univers 57 Condensed" pitchFamily="2" charset="0"/>
              </a:rPr>
              <a:t>/</a:t>
            </a:r>
            <a:r>
              <a:rPr lang="de-DE" sz="1200" dirty="0" err="1">
                <a:latin typeface="Univers 57 Condensed" pitchFamily="2" charset="0"/>
              </a:rPr>
              <a:t>images</a:t>
            </a:r>
            <a:r>
              <a:rPr lang="de-DE" sz="1200" dirty="0">
                <a:latin typeface="Univers 57 Condensed" pitchFamily="2" charset="0"/>
              </a:rPr>
              <a:t>/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5"/>
          </p:nvPr>
        </p:nvSpPr>
        <p:spPr>
          <a:xfrm>
            <a:off x="6572250" y="6357938"/>
            <a:ext cx="2133600" cy="365125"/>
          </a:xfrm>
        </p:spPr>
        <p:txBody>
          <a:bodyPr/>
          <a:lstStyle/>
          <a:p>
            <a:pPr>
              <a:defRPr/>
            </a:pPr>
            <a:fld id="{1EF08914-1390-498A-AF01-8345A5F69F9F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000125" y="241300"/>
            <a:ext cx="6380163" cy="739775"/>
          </a:xfrm>
          <a:prstGeom prst="rect">
            <a:avLst/>
          </a:prstGeom>
        </p:spPr>
        <p:txBody>
          <a:bodyPr/>
          <a:lstStyle/>
          <a:p>
            <a:pPr defTabSz="865188">
              <a:defRPr/>
            </a:pPr>
            <a:r>
              <a:rPr lang="de-DE" sz="2000" b="1" kern="0" dirty="0">
                <a:latin typeface="Univers 57 Condensed" pitchFamily="2" charset="0"/>
                <a:ea typeface="+mj-ea"/>
                <a:cs typeface="ＭＳ Ｐゴシック" pitchFamily="-107" charset="-128"/>
              </a:rPr>
              <a:t>Umsetzung eines ILIAS-</a:t>
            </a:r>
            <a:r>
              <a:rPr lang="de-DE" sz="2000" b="1" kern="0" dirty="0" err="1">
                <a:latin typeface="Univers 57 Condensed" pitchFamily="2" charset="0"/>
                <a:ea typeface="+mj-ea"/>
                <a:cs typeface="ＭＳ Ｐゴシック" pitchFamily="-107" charset="-128"/>
              </a:rPr>
              <a:t>Plugins</a:t>
            </a:r>
            <a:r>
              <a:rPr lang="de-DE" sz="2000" b="1" kern="0" dirty="0">
                <a:latin typeface="Univers 57 Condensed" pitchFamily="2" charset="0"/>
                <a:ea typeface="+mj-ea"/>
                <a:cs typeface="ＭＳ Ｐゴシック" pitchFamily="-107" charset="-128"/>
              </a:rPr>
              <a:t> in 6 Schritten</a:t>
            </a:r>
            <a:br>
              <a:rPr lang="de-DE" sz="2000" b="1" kern="0" dirty="0">
                <a:latin typeface="Univers 57 Condensed" pitchFamily="2" charset="0"/>
                <a:ea typeface="+mj-ea"/>
                <a:cs typeface="ＭＳ Ｐゴシック" pitchFamily="-107" charset="-128"/>
              </a:rPr>
            </a:br>
            <a:r>
              <a:rPr lang="de-DE" sz="2000" b="1" kern="0" dirty="0">
                <a:latin typeface="Univers 57 Condensed" pitchFamily="2" charset="0"/>
                <a:ea typeface="+mj-ea"/>
                <a:cs typeface="ＭＳ Ｐゴシック" pitchFamily="-107" charset="-128"/>
              </a:rPr>
              <a:t>Schritte 1-2</a:t>
            </a:r>
          </a:p>
        </p:txBody>
      </p:sp>
      <p:sp>
        <p:nvSpPr>
          <p:cNvPr id="10245" name="Rectangle 3"/>
          <p:cNvSpPr txBox="1">
            <a:spLocks noChangeArrowheads="1"/>
          </p:cNvSpPr>
          <p:nvPr/>
        </p:nvSpPr>
        <p:spPr bwMode="auto">
          <a:xfrm>
            <a:off x="5357813" y="1509713"/>
            <a:ext cx="3500437" cy="477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de-DE" sz="1600" b="1">
                <a:latin typeface="Univers 57 Condensed" pitchFamily="2" charset="0"/>
              </a:rPr>
              <a:t>Dateien</a:t>
            </a:r>
          </a:p>
          <a:p>
            <a:pPr marL="542925" lvl="1" indent="-95250">
              <a:buFont typeface="Arial" charset="0"/>
              <a:buChar char="•"/>
            </a:pPr>
            <a:r>
              <a:rPr lang="de-DE" sz="1600" b="1">
                <a:latin typeface="Univers 57 Condensed" pitchFamily="2" charset="0"/>
              </a:rPr>
              <a:t>Plugin-Beschreibung</a:t>
            </a:r>
            <a:r>
              <a:rPr lang="de-DE" sz="1200">
                <a:latin typeface="Univers 57 Condensed" pitchFamily="2" charset="0"/>
              </a:rPr>
              <a:t/>
            </a:r>
            <a:br>
              <a:rPr lang="de-DE" sz="1200">
                <a:latin typeface="Univers 57 Condensed" pitchFamily="2" charset="0"/>
              </a:rPr>
            </a:br>
            <a:r>
              <a:rPr lang="de-DE" sz="1200">
                <a:latin typeface="Univers 57 Condensed" pitchFamily="2" charset="0"/>
              </a:rPr>
              <a:t>plugin.php</a:t>
            </a:r>
          </a:p>
          <a:p>
            <a:pPr marL="542925" lvl="1" indent="-95250">
              <a:buFont typeface="Arial" charset="0"/>
              <a:buChar char="•"/>
            </a:pPr>
            <a:r>
              <a:rPr lang="de-DE" sz="1600" b="1">
                <a:latin typeface="Univers 57 Condensed" pitchFamily="2" charset="0"/>
              </a:rPr>
              <a:t>Plugin-Klassen</a:t>
            </a:r>
            <a:r>
              <a:rPr lang="de-DE" sz="1200">
                <a:latin typeface="Univers 57 Condensed" pitchFamily="2" charset="0"/>
              </a:rPr>
              <a:t/>
            </a:r>
            <a:br>
              <a:rPr lang="de-DE" sz="1200">
                <a:latin typeface="Univers 57 Condensed" pitchFamily="2" charset="0"/>
              </a:rPr>
            </a:br>
            <a:r>
              <a:rPr lang="de-DE" sz="1200">
                <a:latin typeface="Univers 57 Condensed" pitchFamily="2" charset="0"/>
              </a:rPr>
              <a:t>classes/class.il&lt;PluginName&gt;Plugin.php</a:t>
            </a:r>
          </a:p>
          <a:p>
            <a:pPr marL="542925" lvl="1" indent="-95250"/>
            <a:r>
              <a:rPr lang="de-DE" sz="1200">
                <a:latin typeface="Univers 57 Condensed" pitchFamily="2" charset="0"/>
              </a:rPr>
              <a:t>	classes/class.ilObj&lt;PluginName&gt;.php </a:t>
            </a:r>
          </a:p>
          <a:p>
            <a:pPr marL="542925" lvl="1" indent="-95250"/>
            <a:r>
              <a:rPr lang="de-DE" sz="1200">
                <a:latin typeface="Univers 57 Condensed" pitchFamily="2" charset="0"/>
              </a:rPr>
              <a:t>	classes/class.ilObj&lt;PluginName&gt;GUI.php</a:t>
            </a:r>
          </a:p>
          <a:p>
            <a:pPr marL="542925" lvl="1" indent="-95250"/>
            <a:r>
              <a:rPr lang="de-DE" sz="1200">
                <a:latin typeface="Univers 57 Condensed" pitchFamily="2" charset="0"/>
              </a:rPr>
              <a:t>	classes/class.ilObj&lt;PluginName&gt;ListGUI.php</a:t>
            </a:r>
          </a:p>
          <a:p>
            <a:pPr marL="542925" lvl="1" indent="-95250"/>
            <a:r>
              <a:rPr lang="de-DE" sz="1200">
                <a:latin typeface="Univers 57 Condensed" pitchFamily="2" charset="0"/>
              </a:rPr>
              <a:t>	classes/class.ilObj&lt;PluginName&gt;Access.php</a:t>
            </a:r>
          </a:p>
          <a:p>
            <a:pPr marL="542925" lvl="1" indent="-95250">
              <a:buFont typeface="Arial" charset="0"/>
              <a:buChar char="•"/>
            </a:pPr>
            <a:r>
              <a:rPr lang="de-DE" sz="1600" b="1">
                <a:latin typeface="Univers 57 Condensed" pitchFamily="2" charset="0"/>
              </a:rPr>
              <a:t>Datenbank Update Script</a:t>
            </a:r>
            <a:r>
              <a:rPr lang="de-DE" sz="1200">
                <a:latin typeface="Univers 57 Condensed" pitchFamily="2" charset="0"/>
              </a:rPr>
              <a:t/>
            </a:r>
            <a:br>
              <a:rPr lang="de-DE" sz="1200">
                <a:latin typeface="Univers 57 Condensed" pitchFamily="2" charset="0"/>
              </a:rPr>
            </a:br>
            <a:r>
              <a:rPr lang="de-DE" sz="1200">
                <a:latin typeface="Univers 57 Condensed" pitchFamily="2" charset="0"/>
              </a:rPr>
              <a:t>sql/dbupdate.php</a:t>
            </a:r>
          </a:p>
          <a:p>
            <a:pPr marL="542925" lvl="1" indent="-95250">
              <a:buFont typeface="Arial" charset="0"/>
              <a:buChar char="•"/>
            </a:pPr>
            <a:r>
              <a:rPr lang="de-DE" sz="1600" b="1">
                <a:latin typeface="Univers 57 Condensed" pitchFamily="2" charset="0"/>
              </a:rPr>
              <a:t>Sprachdateien</a:t>
            </a:r>
            <a:r>
              <a:rPr lang="de-DE" sz="1200">
                <a:latin typeface="Univers 57 Condensed" pitchFamily="2" charset="0"/>
              </a:rPr>
              <a:t/>
            </a:r>
            <a:br>
              <a:rPr lang="de-DE" sz="1200">
                <a:latin typeface="Univers 57 Condensed" pitchFamily="2" charset="0"/>
              </a:rPr>
            </a:br>
            <a:r>
              <a:rPr lang="de-DE" sz="1200">
                <a:latin typeface="Univers 57 Condensed" pitchFamily="2" charset="0"/>
              </a:rPr>
              <a:t>lang/ilias_&lt;LangKey&gt;.lang</a:t>
            </a:r>
          </a:p>
          <a:p>
            <a:pPr marL="542925" lvl="1" indent="-95250">
              <a:buFont typeface="Arial" charset="0"/>
              <a:buChar char="•"/>
            </a:pPr>
            <a:r>
              <a:rPr lang="de-DE" sz="1600" b="1">
                <a:latin typeface="Univers 57 Condensed" pitchFamily="2" charset="0"/>
              </a:rPr>
              <a:t>Templates und Grafiken</a:t>
            </a:r>
            <a:r>
              <a:rPr lang="de-DE" sz="1200">
                <a:latin typeface="Univers 57 Condensed" pitchFamily="2" charset="0"/>
              </a:rPr>
              <a:t/>
            </a:r>
            <a:br>
              <a:rPr lang="de-DE" sz="1200">
                <a:latin typeface="Univers 57 Condensed" pitchFamily="2" charset="0"/>
              </a:rPr>
            </a:br>
            <a:r>
              <a:rPr lang="de-DE" sz="1200">
                <a:latin typeface="Univers 57 Condensed" pitchFamily="2" charset="0"/>
              </a:rPr>
              <a:t>templates/tpl.&lt;diversePluginTemplates&gt;.html</a:t>
            </a:r>
            <a:br>
              <a:rPr lang="de-DE" sz="1200">
                <a:latin typeface="Univers 57 Condensed" pitchFamily="2" charset="0"/>
              </a:rPr>
            </a:br>
            <a:r>
              <a:rPr lang="de-DE" sz="1200">
                <a:latin typeface="Univers 57 Condensed" pitchFamily="2" charset="0"/>
              </a:rPr>
              <a:t>templates/images/&lt;diverseGrafiken&gt;.jpg</a:t>
            </a:r>
          </a:p>
          <a:p>
            <a:pPr marL="542925" lvl="1" indent="-95250"/>
            <a:r>
              <a:rPr lang="de-DE" sz="1200">
                <a:latin typeface="Univers 57 Condensed" pitchFamily="2" charset="0"/>
              </a:rPr>
              <a:t/>
            </a:r>
            <a:br>
              <a:rPr lang="de-DE" sz="1200">
                <a:latin typeface="Univers 57 Condensed" pitchFamily="2" charset="0"/>
              </a:rPr>
            </a:br>
            <a:endParaRPr lang="de-DE" sz="1200">
              <a:latin typeface="Univers 57 Condensed" pitchFamily="2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304800" y="1538288"/>
            <a:ext cx="252413" cy="25241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1400" b="1" dirty="0">
                <a:solidFill>
                  <a:schemeClr val="tx1"/>
                </a:solidFill>
                <a:latin typeface="Univers 57 Condensed" pitchFamily="2" charset="0"/>
              </a:rPr>
              <a:t>1</a:t>
            </a:r>
          </a:p>
        </p:txBody>
      </p:sp>
      <p:sp>
        <p:nvSpPr>
          <p:cNvPr id="15" name="Ellipse 14"/>
          <p:cNvSpPr/>
          <p:nvPr/>
        </p:nvSpPr>
        <p:spPr>
          <a:xfrm>
            <a:off x="4948238" y="1538288"/>
            <a:ext cx="252412" cy="25241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1400" b="1" dirty="0">
                <a:solidFill>
                  <a:schemeClr val="tx1"/>
                </a:solidFill>
                <a:latin typeface="Univers 57 Condensed" pitchFamily="2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5"/>
          </p:nvPr>
        </p:nvSpPr>
        <p:spPr>
          <a:xfrm>
            <a:off x="6572250" y="6357938"/>
            <a:ext cx="2133600" cy="365125"/>
          </a:xfrm>
        </p:spPr>
        <p:txBody>
          <a:bodyPr/>
          <a:lstStyle/>
          <a:p>
            <a:pPr>
              <a:defRPr/>
            </a:pPr>
            <a:fld id="{A6B89853-A8B3-442F-8E6D-850E59C7616B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000125" y="241300"/>
            <a:ext cx="6380163" cy="739775"/>
          </a:xfrm>
          <a:prstGeom prst="rect">
            <a:avLst/>
          </a:prstGeom>
        </p:spPr>
        <p:txBody>
          <a:bodyPr/>
          <a:lstStyle/>
          <a:p>
            <a:pPr defTabSz="865188">
              <a:defRPr/>
            </a:pPr>
            <a:r>
              <a:rPr lang="de-DE" sz="2000" b="1" kern="0" dirty="0">
                <a:latin typeface="Univers 57 Condensed" pitchFamily="2" charset="0"/>
                <a:ea typeface="+mj-ea"/>
                <a:cs typeface="ＭＳ Ｐゴシック" pitchFamily="-107" charset="-128"/>
              </a:rPr>
              <a:t>Umsetzung eines ILIAS-</a:t>
            </a:r>
            <a:r>
              <a:rPr lang="de-DE" sz="2000" b="1" kern="0" dirty="0" err="1">
                <a:latin typeface="Univers 57 Condensed" pitchFamily="2" charset="0"/>
                <a:ea typeface="+mj-ea"/>
                <a:cs typeface="ＭＳ Ｐゴシック" pitchFamily="-107" charset="-128"/>
              </a:rPr>
              <a:t>Plugins</a:t>
            </a:r>
            <a:r>
              <a:rPr lang="de-DE" sz="2000" b="1" kern="0" dirty="0">
                <a:latin typeface="Univers 57 Condensed" pitchFamily="2" charset="0"/>
                <a:ea typeface="+mj-ea"/>
                <a:cs typeface="ＭＳ Ｐゴシック" pitchFamily="-107" charset="-128"/>
              </a:rPr>
              <a:t> in 6 Schritten</a:t>
            </a:r>
            <a:br>
              <a:rPr lang="de-DE" sz="2000" b="1" kern="0" dirty="0">
                <a:latin typeface="Univers 57 Condensed" pitchFamily="2" charset="0"/>
                <a:ea typeface="+mj-ea"/>
                <a:cs typeface="ＭＳ Ｐゴシック" pitchFamily="-107" charset="-128"/>
              </a:rPr>
            </a:br>
            <a:r>
              <a:rPr lang="de-DE" sz="2000" b="1" kern="0" dirty="0">
                <a:latin typeface="Univers 57 Condensed" pitchFamily="2" charset="0"/>
                <a:ea typeface="+mj-ea"/>
                <a:cs typeface="ＭＳ Ｐゴシック" pitchFamily="-107" charset="-128"/>
              </a:rPr>
              <a:t>Schritte 3-6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962025" y="1500188"/>
            <a:ext cx="6643688" cy="477678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 sz="1600" b="1" dirty="0">
                <a:latin typeface="Univers 57 Condensed" pitchFamily="2" charset="0"/>
              </a:rPr>
              <a:t>Beschreibung des </a:t>
            </a:r>
            <a:r>
              <a:rPr lang="de-DE" sz="1600" b="1" dirty="0" err="1">
                <a:latin typeface="Univers 57 Condensed" pitchFamily="2" charset="0"/>
              </a:rPr>
              <a:t>Plugins</a:t>
            </a:r>
            <a:endParaRPr lang="de-DE" sz="1600" b="1" dirty="0">
              <a:latin typeface="Univers 57 Condensed" pitchFamily="2" charset="0"/>
            </a:endParaRPr>
          </a:p>
          <a:p>
            <a:pPr lvl="1">
              <a:defRPr/>
            </a:pPr>
            <a:r>
              <a:rPr lang="de-DE" sz="1200" dirty="0">
                <a:latin typeface="Univers 57 Condensed" pitchFamily="2" charset="0"/>
              </a:rPr>
              <a:t>$</a:t>
            </a:r>
            <a:r>
              <a:rPr lang="de-DE" sz="1200" dirty="0" err="1">
                <a:latin typeface="Univers 57 Condensed" pitchFamily="2" charset="0"/>
              </a:rPr>
              <a:t>id</a:t>
            </a:r>
            <a:r>
              <a:rPr lang="de-DE" sz="1200" dirty="0">
                <a:latin typeface="Univers 57 Condensed" pitchFamily="2" charset="0"/>
              </a:rPr>
              <a:t> – </a:t>
            </a:r>
            <a:r>
              <a:rPr lang="de-DE" sz="1200" dirty="0" err="1">
                <a:latin typeface="Univers 57 Condensed" pitchFamily="2" charset="0"/>
              </a:rPr>
              <a:t>Plugin</a:t>
            </a:r>
            <a:r>
              <a:rPr lang="de-DE" sz="1200" dirty="0">
                <a:latin typeface="Univers 57 Condensed" pitchFamily="2" charset="0"/>
              </a:rPr>
              <a:t> ID und gleichzeitig Objekt Typ</a:t>
            </a:r>
          </a:p>
          <a:p>
            <a:pPr lvl="1">
              <a:defRPr/>
            </a:pPr>
            <a:r>
              <a:rPr lang="de-DE" sz="1200" dirty="0">
                <a:latin typeface="Univers 57 Condensed" pitchFamily="2" charset="0"/>
              </a:rPr>
              <a:t>$</a:t>
            </a:r>
            <a:r>
              <a:rPr lang="de-DE" sz="1200" dirty="0" err="1">
                <a:latin typeface="Univers 57 Condensed" pitchFamily="2" charset="0"/>
              </a:rPr>
              <a:t>version</a:t>
            </a:r>
            <a:r>
              <a:rPr lang="de-DE" sz="1200" dirty="0">
                <a:latin typeface="Univers 57 Condensed" pitchFamily="2" charset="0"/>
              </a:rPr>
              <a:t> – Aktuelle Version des </a:t>
            </a:r>
            <a:r>
              <a:rPr lang="de-DE" sz="1200" dirty="0" err="1">
                <a:latin typeface="Univers 57 Condensed" pitchFamily="2" charset="0"/>
              </a:rPr>
              <a:t>Plugins</a:t>
            </a:r>
            <a:r>
              <a:rPr lang="de-DE" sz="1200" dirty="0">
                <a:latin typeface="Univers 57 Condensed" pitchFamily="2" charset="0"/>
              </a:rPr>
              <a:t> (wichtig für </a:t>
            </a:r>
            <a:r>
              <a:rPr lang="de-DE" sz="1200" dirty="0" err="1">
                <a:latin typeface="Univers 57 Condensed" pitchFamily="2" charset="0"/>
              </a:rPr>
              <a:t>Kompatiblität</a:t>
            </a:r>
            <a:r>
              <a:rPr lang="de-DE" sz="1200" dirty="0">
                <a:latin typeface="Univers 57 Condensed" pitchFamily="2" charset="0"/>
              </a:rPr>
              <a:t>)</a:t>
            </a:r>
          </a:p>
          <a:p>
            <a:pPr lvl="1">
              <a:defRPr/>
            </a:pPr>
            <a:r>
              <a:rPr lang="de-DE" sz="1200" dirty="0">
                <a:latin typeface="Univers 57 Condensed" pitchFamily="2" charset="0"/>
              </a:rPr>
              <a:t>$</a:t>
            </a:r>
            <a:r>
              <a:rPr lang="de-DE" sz="1200" dirty="0" err="1">
                <a:latin typeface="Univers 57 Condensed" pitchFamily="2" charset="0"/>
              </a:rPr>
              <a:t>ilias_min_version</a:t>
            </a:r>
            <a:r>
              <a:rPr lang="de-DE" sz="1200" dirty="0">
                <a:latin typeface="Univers 57 Condensed" pitchFamily="2" charset="0"/>
              </a:rPr>
              <a:t> – Minimal ILIAS Version die kompatibel ist</a:t>
            </a:r>
          </a:p>
          <a:p>
            <a:pPr lvl="1">
              <a:defRPr/>
            </a:pPr>
            <a:r>
              <a:rPr lang="de-DE" sz="1200" dirty="0">
                <a:latin typeface="Univers 57 Condensed" pitchFamily="2" charset="0"/>
              </a:rPr>
              <a:t>$</a:t>
            </a:r>
            <a:r>
              <a:rPr lang="de-DE" sz="1200" dirty="0" err="1">
                <a:latin typeface="Univers 57 Condensed" pitchFamily="2" charset="0"/>
              </a:rPr>
              <a:t>ilias_max_version</a:t>
            </a:r>
            <a:r>
              <a:rPr lang="de-DE" sz="1200" dirty="0">
                <a:latin typeface="Univers 57 Condensed" pitchFamily="2" charset="0"/>
              </a:rPr>
              <a:t> – Minimal ILIAS Version die kompatibel ist</a:t>
            </a:r>
          </a:p>
          <a:p>
            <a:pPr lvl="1">
              <a:defRPr/>
            </a:pPr>
            <a:r>
              <a:rPr lang="de-DE" sz="1200" dirty="0">
                <a:latin typeface="Univers 57 Condensed" pitchFamily="2" charset="0"/>
              </a:rPr>
              <a:t>$</a:t>
            </a:r>
            <a:r>
              <a:rPr lang="de-DE" sz="1200" dirty="0" err="1">
                <a:latin typeface="Univers 57 Condensed" pitchFamily="2" charset="0"/>
              </a:rPr>
              <a:t>responsible</a:t>
            </a:r>
            <a:r>
              <a:rPr lang="de-DE" sz="1200" dirty="0">
                <a:latin typeface="Univers 57 Condensed" pitchFamily="2" charset="0"/>
              </a:rPr>
              <a:t> – </a:t>
            </a:r>
            <a:r>
              <a:rPr lang="de-DE" sz="1200" dirty="0" err="1">
                <a:latin typeface="Univers 57 Condensed" pitchFamily="2" charset="0"/>
              </a:rPr>
              <a:t>Plugin</a:t>
            </a:r>
            <a:r>
              <a:rPr lang="de-DE" sz="1200" dirty="0">
                <a:latin typeface="Univers 57 Condensed" pitchFamily="2" charset="0"/>
              </a:rPr>
              <a:t> </a:t>
            </a:r>
            <a:r>
              <a:rPr lang="de-DE" sz="1200" dirty="0" err="1">
                <a:latin typeface="Univers 57 Condensed" pitchFamily="2" charset="0"/>
              </a:rPr>
              <a:t>Maintainer</a:t>
            </a:r>
            <a:endParaRPr lang="de-DE" sz="1200" dirty="0">
              <a:latin typeface="Univers 57 Condensed" pitchFamily="2" charset="0"/>
            </a:endParaRPr>
          </a:p>
          <a:p>
            <a:pPr lvl="1">
              <a:defRPr/>
            </a:pPr>
            <a:r>
              <a:rPr lang="de-DE" sz="1200" dirty="0">
                <a:latin typeface="Univers 57 Condensed" pitchFamily="2" charset="0"/>
              </a:rPr>
              <a:t>$</a:t>
            </a:r>
            <a:r>
              <a:rPr lang="de-DE" sz="1200" dirty="0" err="1">
                <a:latin typeface="Univers 57 Condensed" pitchFamily="2" charset="0"/>
              </a:rPr>
              <a:t>responsible_mail</a:t>
            </a:r>
            <a:r>
              <a:rPr lang="de-DE" sz="1200" dirty="0">
                <a:latin typeface="Univers 57 Condensed" pitchFamily="2" charset="0"/>
              </a:rPr>
              <a:t> – Email des </a:t>
            </a:r>
            <a:r>
              <a:rPr lang="de-DE" sz="1200" dirty="0" err="1">
                <a:latin typeface="Univers 57 Condensed" pitchFamily="2" charset="0"/>
              </a:rPr>
              <a:t>Maintainers</a:t>
            </a:r>
            <a:endParaRPr lang="de-DE" sz="1200" dirty="0">
              <a:latin typeface="Univers 57 Condensed" pitchFamily="2" charset="0"/>
            </a:endParaRPr>
          </a:p>
          <a:p>
            <a:pPr lvl="1">
              <a:defRPr/>
            </a:pPr>
            <a:endParaRPr lang="de-DE" sz="1200" dirty="0">
              <a:latin typeface="Univers 57 Condensed" pitchFamily="2" charset="0"/>
            </a:endParaRPr>
          </a:p>
          <a:p>
            <a:pPr>
              <a:defRPr/>
            </a:pPr>
            <a:r>
              <a:rPr lang="de-DE" sz="1600" b="1" dirty="0">
                <a:latin typeface="Univers 57 Condensed" pitchFamily="2" charset="0"/>
              </a:rPr>
              <a:t>Klassen – Hierarchie und Methoden</a:t>
            </a:r>
          </a:p>
          <a:p>
            <a:pPr>
              <a:defRPr/>
            </a:pPr>
            <a:endParaRPr lang="de-DE" sz="1600" b="1" dirty="0">
              <a:latin typeface="Univers 57 Condensed" pitchFamily="2" charset="0"/>
            </a:endParaRPr>
          </a:p>
          <a:p>
            <a:pPr>
              <a:defRPr/>
            </a:pPr>
            <a:r>
              <a:rPr lang="de-DE" sz="1600" b="1" dirty="0">
                <a:latin typeface="Univers 57 Condensed" pitchFamily="2" charset="0"/>
              </a:rPr>
              <a:t>Sprachvariablen</a:t>
            </a:r>
          </a:p>
          <a:p>
            <a:pPr marL="542925" indent="-95250">
              <a:buFont typeface="Arial" pitchFamily="34" charset="0"/>
              <a:buChar char="•"/>
              <a:defRPr/>
            </a:pPr>
            <a:r>
              <a:rPr lang="de-DE" sz="1600" dirty="0">
                <a:latin typeface="Univers 57 Condensed" pitchFamily="2" charset="0"/>
              </a:rPr>
              <a:t>Format: </a:t>
            </a:r>
            <a:r>
              <a:rPr lang="de-DE" sz="1600" dirty="0" err="1">
                <a:latin typeface="Univers 57 Condensed" pitchFamily="2" charset="0"/>
              </a:rPr>
              <a:t>LanguageKey</a:t>
            </a:r>
            <a:r>
              <a:rPr lang="de-DE" sz="1600" dirty="0">
                <a:latin typeface="Univers 57 Condensed" pitchFamily="2" charset="0"/>
              </a:rPr>
              <a:t>#:#</a:t>
            </a:r>
            <a:r>
              <a:rPr lang="de-DE" sz="1600" dirty="0" err="1">
                <a:latin typeface="Univers 57 Condensed" pitchFamily="2" charset="0"/>
              </a:rPr>
              <a:t>LanguageWert</a:t>
            </a:r>
            <a:endParaRPr lang="de-DE" sz="1600" dirty="0">
              <a:latin typeface="Univers 57 Condensed" pitchFamily="2" charset="0"/>
            </a:endParaRPr>
          </a:p>
          <a:p>
            <a:pPr marL="542925" indent="-95250">
              <a:buFont typeface="Arial" pitchFamily="34" charset="0"/>
              <a:buChar char="•"/>
              <a:defRPr/>
            </a:pPr>
            <a:r>
              <a:rPr lang="de-DE" sz="1600" dirty="0" err="1">
                <a:latin typeface="Univers 57 Condensed" pitchFamily="2" charset="0"/>
              </a:rPr>
              <a:t>Scope</a:t>
            </a:r>
            <a:r>
              <a:rPr lang="de-DE" sz="1600" dirty="0">
                <a:latin typeface="Univers 57 Condensed" pitchFamily="2" charset="0"/>
              </a:rPr>
              <a:t> wird von ILIAS automatisch generiert</a:t>
            </a:r>
          </a:p>
          <a:p>
            <a:pPr marL="542925" indent="-95250">
              <a:defRPr/>
            </a:pPr>
            <a:endParaRPr lang="de-DE" sz="1600" dirty="0">
              <a:latin typeface="Univers 57 Condensed" pitchFamily="2" charset="0"/>
            </a:endParaRPr>
          </a:p>
          <a:p>
            <a:pPr>
              <a:defRPr/>
            </a:pPr>
            <a:r>
              <a:rPr lang="de-DE" sz="1600" b="1" dirty="0">
                <a:latin typeface="Univers 57 Condensed" pitchFamily="2" charset="0"/>
              </a:rPr>
              <a:t>Datenbank Updates</a:t>
            </a:r>
          </a:p>
          <a:p>
            <a:pPr marL="542925" lvl="1" indent="-95250">
              <a:buFont typeface="Arial" pitchFamily="34" charset="0"/>
              <a:buChar char="•"/>
              <a:defRPr/>
            </a:pPr>
            <a:r>
              <a:rPr lang="de-DE" sz="1600" dirty="0">
                <a:latin typeface="Univers 57 Condensed" pitchFamily="2" charset="0"/>
              </a:rPr>
              <a:t>zusätzliche Update Schritte erfordern neue Versionsnummer für </a:t>
            </a:r>
            <a:r>
              <a:rPr lang="de-DE" sz="1600" dirty="0" err="1">
                <a:latin typeface="Univers 57 Condensed" pitchFamily="2" charset="0"/>
              </a:rPr>
              <a:t>Plugin</a:t>
            </a:r>
            <a:endParaRPr lang="de-DE" sz="1600" dirty="0">
              <a:latin typeface="Univers 57 Condensed" pitchFamily="2" charset="0"/>
            </a:endParaRPr>
          </a:p>
          <a:p>
            <a:pPr marL="542925" indent="-85725">
              <a:buFont typeface="Arial" pitchFamily="34" charset="0"/>
              <a:buChar char="•"/>
              <a:defRPr/>
            </a:pPr>
            <a:r>
              <a:rPr lang="de-DE" sz="1600" dirty="0">
                <a:latin typeface="Univers 57 Condensed" pitchFamily="2" charset="0"/>
              </a:rPr>
              <a:t>Nummerierung der Schritte startet bei 1</a:t>
            </a:r>
          </a:p>
        </p:txBody>
      </p:sp>
      <p:sp>
        <p:nvSpPr>
          <p:cNvPr id="12" name="Ellipse 11"/>
          <p:cNvSpPr/>
          <p:nvPr/>
        </p:nvSpPr>
        <p:spPr>
          <a:xfrm>
            <a:off x="714375" y="1543050"/>
            <a:ext cx="252413" cy="25241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1400" b="1" dirty="0">
                <a:solidFill>
                  <a:schemeClr val="tx1"/>
                </a:solidFill>
                <a:latin typeface="Univers 57 Condensed" pitchFamily="2" charset="0"/>
              </a:rPr>
              <a:t>3</a:t>
            </a:r>
          </a:p>
        </p:txBody>
      </p:sp>
      <p:sp>
        <p:nvSpPr>
          <p:cNvPr id="13" name="Ellipse 12"/>
          <p:cNvSpPr/>
          <p:nvPr/>
        </p:nvSpPr>
        <p:spPr>
          <a:xfrm>
            <a:off x="714375" y="3067050"/>
            <a:ext cx="252413" cy="25241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1400" b="1" dirty="0">
                <a:solidFill>
                  <a:schemeClr val="tx1"/>
                </a:solidFill>
                <a:latin typeface="Univers 57 Condensed" pitchFamily="2" charset="0"/>
              </a:rPr>
              <a:t>4</a:t>
            </a:r>
          </a:p>
        </p:txBody>
      </p:sp>
      <p:sp>
        <p:nvSpPr>
          <p:cNvPr id="15" name="Ellipse 14"/>
          <p:cNvSpPr/>
          <p:nvPr/>
        </p:nvSpPr>
        <p:spPr>
          <a:xfrm>
            <a:off x="714375" y="3562350"/>
            <a:ext cx="252413" cy="25241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1400" b="1" dirty="0">
                <a:solidFill>
                  <a:schemeClr val="tx1"/>
                </a:solidFill>
                <a:latin typeface="Univers 57 Condensed" pitchFamily="2" charset="0"/>
              </a:rPr>
              <a:t>5</a:t>
            </a:r>
          </a:p>
        </p:txBody>
      </p:sp>
      <p:sp>
        <p:nvSpPr>
          <p:cNvPr id="16" name="Ellipse 15"/>
          <p:cNvSpPr/>
          <p:nvPr/>
        </p:nvSpPr>
        <p:spPr>
          <a:xfrm>
            <a:off x="714375" y="4524375"/>
            <a:ext cx="252413" cy="25241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1400" b="1" dirty="0">
                <a:solidFill>
                  <a:schemeClr val="tx1"/>
                </a:solidFill>
                <a:latin typeface="Univers 57 Condensed" pitchFamily="2" charset="0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ABB9434-18C0-44AF-8FBC-28E86A74BEC4}" type="slidenum">
              <a:rPr lang="de-DE" smtClean="0"/>
              <a:pPr>
                <a:defRPr/>
              </a:pPr>
              <a:t>9</a:t>
            </a:fld>
            <a:endParaRPr lang="de-DE" dirty="0"/>
          </a:p>
        </p:txBody>
      </p:sp>
      <p:pic>
        <p:nvPicPr>
          <p:cNvPr id="12291" name="Picture 4" descr="C:\Users\PHERMA~1\AppData\Local\Temp\2_ilObjCentraV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07025" y="1463675"/>
            <a:ext cx="1736725" cy="496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2" descr="C:\Users\PHERMA~1\AppData\Local\Temp\1_ilCentraVCPlugi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90613" y="2128838"/>
            <a:ext cx="2319337" cy="3406775"/>
          </a:xfrm>
          <a:prstGeom prst="rect">
            <a:avLst/>
          </a:prstGeom>
          <a:gradFill>
            <a:gsLst>
              <a:gs pos="0">
                <a:schemeClr val="bg1">
                  <a:alpha val="29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000125" y="241300"/>
            <a:ext cx="6380163" cy="739775"/>
          </a:xfrm>
          <a:prstGeom prst="rect">
            <a:avLst/>
          </a:prstGeom>
        </p:spPr>
        <p:txBody>
          <a:bodyPr/>
          <a:lstStyle/>
          <a:p>
            <a:pPr defTabSz="865188">
              <a:defRPr/>
            </a:pPr>
            <a:r>
              <a:rPr lang="de-DE" sz="2000" b="1" kern="0" dirty="0">
                <a:latin typeface="Univers 57 Condensed" pitchFamily="2" charset="0"/>
                <a:ea typeface="+mj-ea"/>
                <a:cs typeface="ＭＳ Ｐゴシック" pitchFamily="-107" charset="-128"/>
              </a:rPr>
              <a:t>UML-Diagramme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508</Words>
  <Application>Microsoft Office PowerPoint</Application>
  <PresentationFormat>Bildschirmpräsentation (4:3)</PresentationFormat>
  <Paragraphs>143</Paragraphs>
  <Slides>15</Slides>
  <Notes>7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  <vt:variant>
        <vt:lpstr>Zielgruppenorientierte Präsentationen</vt:lpstr>
      </vt:variant>
      <vt:variant>
        <vt:i4>1</vt:i4>
      </vt:variant>
    </vt:vector>
  </HeadingPairs>
  <TitlesOfParts>
    <vt:vector size="22" baseType="lpstr">
      <vt:lpstr>Arial</vt:lpstr>
      <vt:lpstr>Univers 57 Condensed</vt:lpstr>
      <vt:lpstr>Calibri</vt:lpstr>
      <vt:lpstr>ＭＳ Ｐゴシック</vt:lpstr>
      <vt:lpstr>Wingdings</vt:lpstr>
      <vt:lpstr>Larissa-Design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  <vt:lpstr>Folie 14</vt:lpstr>
      <vt:lpstr>Folie 15</vt:lpstr>
      <vt:lpstr>Zielgruppenpräsentation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phermanns</dc:creator>
  <cp:lastModifiedBy>Thomas Langkau</cp:lastModifiedBy>
  <cp:revision>531</cp:revision>
  <dcterms:created xsi:type="dcterms:W3CDTF">2009-03-12T13:31:11Z</dcterms:created>
  <dcterms:modified xsi:type="dcterms:W3CDTF">2009-10-01T11:14:49Z</dcterms:modified>
</cp:coreProperties>
</file>